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3" r:id="rId1"/>
  </p:sldMasterIdLst>
  <p:sldIdLst>
    <p:sldId id="256" r:id="rId2"/>
    <p:sldId id="258" r:id="rId3"/>
    <p:sldId id="292" r:id="rId4"/>
    <p:sldId id="291" r:id="rId5"/>
    <p:sldId id="290" r:id="rId6"/>
    <p:sldId id="284" r:id="rId7"/>
    <p:sldId id="275" r:id="rId8"/>
    <p:sldId id="278" r:id="rId9"/>
    <p:sldId id="257" r:id="rId10"/>
    <p:sldId id="259" r:id="rId11"/>
    <p:sldId id="264" r:id="rId12"/>
    <p:sldId id="267" r:id="rId13"/>
    <p:sldId id="268" r:id="rId14"/>
    <p:sldId id="270" r:id="rId15"/>
    <p:sldId id="271" r:id="rId16"/>
    <p:sldId id="272" r:id="rId17"/>
    <p:sldId id="294" r:id="rId18"/>
    <p:sldId id="293" r:id="rId19"/>
    <p:sldId id="286" r:id="rId20"/>
    <p:sldId id="295" r:id="rId21"/>
    <p:sldId id="297" r:id="rId22"/>
    <p:sldId id="299" r:id="rId23"/>
    <p:sldId id="298" r:id="rId24"/>
    <p:sldId id="300" r:id="rId25"/>
    <p:sldId id="301" r:id="rId26"/>
    <p:sldId id="302" r:id="rId27"/>
    <p:sldId id="303" r:id="rId28"/>
    <p:sldId id="305" r:id="rId29"/>
    <p:sldId id="304" r:id="rId30"/>
    <p:sldId id="307" r:id="rId31"/>
    <p:sldId id="30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60" autoAdjust="0"/>
  </p:normalViewPr>
  <p:slideViewPr>
    <p:cSldViewPr snapToGrid="0">
      <p:cViewPr varScale="1">
        <p:scale>
          <a:sx n="82" d="100"/>
          <a:sy n="82" d="100"/>
        </p:scale>
        <p:origin x="581" y="62"/>
      </p:cViewPr>
      <p:guideLst>
        <p:guide orient="horz" pos="2160"/>
        <p:guide pos="3840"/>
      </p:guideLst>
    </p:cSldViewPr>
  </p:slideViewPr>
  <p:outlineViewPr>
    <p:cViewPr>
      <p:scale>
        <a:sx n="33" d="100"/>
        <a:sy n="33" d="100"/>
      </p:scale>
      <p:origin x="0" y="84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12/28/2021</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343350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12/28/2021</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3009259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12/28/2021</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10663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12/28/2021</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164086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12/28/2021</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27563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12/28/2021</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61595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12/28/2021</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06090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12/28/2021</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25864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12/28/2021</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31868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12/28/2021</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78180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12/28/2021</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310285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12/28/2021</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‹N°›</a:t>
            </a:fld>
            <a:endParaRPr lang="en-US"/>
          </a:p>
        </p:txBody>
      </p:sp>
    </p:spTree>
    <p:extLst>
      <p:ext uri="{BB962C8B-B14F-4D97-AF65-F5344CB8AC3E}">
        <p14:creationId xmlns:p14="http://schemas.microsoft.com/office/powerpoint/2010/main" val="16582952"/>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26" r:id="rId6"/>
    <p:sldLayoutId id="2147483822" r:id="rId7"/>
    <p:sldLayoutId id="2147483823" r:id="rId8"/>
    <p:sldLayoutId id="2147483824" r:id="rId9"/>
    <p:sldLayoutId id="2147483825" r:id="rId10"/>
    <p:sldLayoutId id="2147483827"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3">
            <a:extLst>
              <a:ext uri="{FF2B5EF4-FFF2-40B4-BE49-F238E27FC236}">
                <a16:creationId xmlns:a16="http://schemas.microsoft.com/office/drawing/2014/main" id="{BC88933B-CFB2-4662-9CA9-2C1E0838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F909EEE1-52DB-4A86-AFCE-CCE9041848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FFAA201-8289-40A2-8AF4-C1F0915C0DA6}"/>
              </a:ext>
            </a:extLst>
          </p:cNvPr>
          <p:cNvSpPr>
            <a:spLocks noGrp="1"/>
          </p:cNvSpPr>
          <p:nvPr>
            <p:ph type="ctrTitle"/>
          </p:nvPr>
        </p:nvSpPr>
        <p:spPr>
          <a:xfrm>
            <a:off x="3843338" y="1994264"/>
            <a:ext cx="7398403" cy="3922755"/>
          </a:xfrm>
        </p:spPr>
        <p:txBody>
          <a:bodyPr>
            <a:normAutofit/>
          </a:bodyPr>
          <a:lstStyle/>
          <a:p>
            <a:pPr algn="r"/>
            <a:r>
              <a:rPr lang="fr-FR" b="1" dirty="0"/>
              <a:t>LIGUE DE</a:t>
            </a:r>
            <a:br>
              <a:rPr lang="fr-FR" b="1" dirty="0"/>
            </a:br>
            <a:r>
              <a:rPr lang="fr-FR" b="1" dirty="0"/>
              <a:t> Bourgogne FRANCHE-COMTE</a:t>
            </a:r>
          </a:p>
        </p:txBody>
      </p:sp>
      <p:sp>
        <p:nvSpPr>
          <p:cNvPr id="3" name="Sous-titre 2">
            <a:extLst>
              <a:ext uri="{FF2B5EF4-FFF2-40B4-BE49-F238E27FC236}">
                <a16:creationId xmlns:a16="http://schemas.microsoft.com/office/drawing/2014/main" id="{42997A5A-D8AC-4DDC-8249-1C0F0C46DE47}"/>
              </a:ext>
            </a:extLst>
          </p:cNvPr>
          <p:cNvSpPr>
            <a:spLocks noGrp="1"/>
          </p:cNvSpPr>
          <p:nvPr>
            <p:ph type="subTitle" idx="1"/>
          </p:nvPr>
        </p:nvSpPr>
        <p:spPr>
          <a:xfrm>
            <a:off x="4808744" y="758757"/>
            <a:ext cx="6533707" cy="1235507"/>
          </a:xfrm>
        </p:spPr>
        <p:txBody>
          <a:bodyPr>
            <a:noAutofit/>
          </a:bodyPr>
          <a:lstStyle/>
          <a:p>
            <a:r>
              <a:rPr lang="fr-FR" sz="2800" b="1" dirty="0">
                <a:solidFill>
                  <a:schemeClr val="accent4">
                    <a:lumMod val="60000"/>
                    <a:lumOff val="40000"/>
                  </a:schemeClr>
                </a:solidFill>
                <a:latin typeface="Calibri" panose="020F0502020204030204" pitchFamily="34" charset="0"/>
                <a:cs typeface="Calibri" panose="020F0502020204030204" pitchFamily="34" charset="0"/>
              </a:rPr>
              <a:t>PROJET </a:t>
            </a:r>
            <a:r>
              <a:rPr lang="fr-FR" sz="2800" dirty="0">
                <a:solidFill>
                  <a:schemeClr val="accent4">
                    <a:lumMod val="60000"/>
                    <a:lumOff val="40000"/>
                  </a:schemeClr>
                </a:solidFill>
                <a:latin typeface="Calibri" panose="020F0502020204030204" pitchFamily="34" charset="0"/>
                <a:cs typeface="Calibri" panose="020F0502020204030204" pitchFamily="34" charset="0"/>
              </a:rPr>
              <a:t>Sportif territorial</a:t>
            </a:r>
            <a:endParaRPr lang="fr-FR" sz="2800" b="1" dirty="0">
              <a:solidFill>
                <a:schemeClr val="accent4">
                  <a:lumMod val="60000"/>
                  <a:lumOff val="40000"/>
                </a:schemeClr>
              </a:solidFill>
              <a:latin typeface="Calibri" panose="020F0502020204030204" pitchFamily="34" charset="0"/>
              <a:cs typeface="Calibri" panose="020F0502020204030204" pitchFamily="34" charset="0"/>
            </a:endParaRPr>
          </a:p>
          <a:p>
            <a:r>
              <a:rPr lang="fr-FR" sz="2800" b="1" dirty="0">
                <a:solidFill>
                  <a:schemeClr val="accent4">
                    <a:lumMod val="60000"/>
                    <a:lumOff val="40000"/>
                  </a:schemeClr>
                </a:solidFill>
                <a:latin typeface="Calibri" panose="020F0502020204030204" pitchFamily="34" charset="0"/>
                <a:cs typeface="Calibri" panose="020F0502020204030204" pitchFamily="34" charset="0"/>
              </a:rPr>
              <a:t> </a:t>
            </a:r>
            <a:r>
              <a:rPr lang="fr-FR" sz="2800" b="1" dirty="0">
                <a:solidFill>
                  <a:srgbClr val="FF0000"/>
                </a:solidFill>
                <a:latin typeface="Calibri" panose="020F0502020204030204" pitchFamily="34" charset="0"/>
                <a:cs typeface="Calibri" panose="020F0502020204030204" pitchFamily="34" charset="0"/>
              </a:rPr>
              <a:t>2021-2024</a:t>
            </a:r>
          </a:p>
        </p:txBody>
      </p:sp>
      <p:pic>
        <p:nvPicPr>
          <p:cNvPr id="4" name="Picture 3" descr="Lignes incurvées abstraites avec lumières de bokeh">
            <a:extLst>
              <a:ext uri="{FF2B5EF4-FFF2-40B4-BE49-F238E27FC236}">
                <a16:creationId xmlns:a16="http://schemas.microsoft.com/office/drawing/2014/main" id="{E911AAF8-CCFF-43CE-9E51-3C400107FAA5}"/>
              </a:ext>
            </a:extLst>
          </p:cNvPr>
          <p:cNvPicPr>
            <a:picLocks noChangeAspect="1"/>
          </p:cNvPicPr>
          <p:nvPr/>
        </p:nvPicPr>
        <p:blipFill rotWithShape="1">
          <a:blip r:embed="rId2"/>
          <a:srcRect l="56413" r="11491" b="-1"/>
          <a:stretch/>
        </p:blipFill>
        <p:spPr>
          <a:xfrm>
            <a:off x="-2573" y="10"/>
            <a:ext cx="4811317" cy="6857988"/>
          </a:xfrm>
          <a:custGeom>
            <a:avLst/>
            <a:gdLst/>
            <a:ahLst/>
            <a:cxnLst/>
            <a:rect l="l" t="t" r="r" b="b"/>
            <a:pathLst>
              <a:path w="4811317" h="6857998">
                <a:moveTo>
                  <a:pt x="0" y="0"/>
                </a:moveTo>
                <a:lnTo>
                  <a:pt x="4811317" y="0"/>
                </a:lnTo>
                <a:lnTo>
                  <a:pt x="2712446" y="6857998"/>
                </a:lnTo>
                <a:lnTo>
                  <a:pt x="0" y="6857998"/>
                </a:lnTo>
                <a:close/>
              </a:path>
            </a:pathLst>
          </a:custGeom>
        </p:spPr>
      </p:pic>
      <p:cxnSp>
        <p:nvCxnSpPr>
          <p:cNvPr id="26" name="Straight Connector 17">
            <a:extLst>
              <a:ext uri="{FF2B5EF4-FFF2-40B4-BE49-F238E27FC236}">
                <a16:creationId xmlns:a16="http://schemas.microsoft.com/office/drawing/2014/main" id="{326FE4BA-3BD1-4AB3-A3EB-39FF16D964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418764" y="0"/>
            <a:ext cx="815637"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19">
            <a:extLst>
              <a:ext uri="{FF2B5EF4-FFF2-40B4-BE49-F238E27FC236}">
                <a16:creationId xmlns:a16="http://schemas.microsoft.com/office/drawing/2014/main" id="{CBD85EF3-E980-4EF9-BF91-C0540D302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a:endCxn id="15" idx="2"/>
          </p:cNvCxnSpPr>
          <p:nvPr>
            <p:extLst>
              <p:ext uri="{386F3935-93C4-4BCD-93E2-E3B085C9AB24}">
                <p16:designElem xmlns:p16="http://schemas.microsoft.com/office/powerpoint/2015/main" val="1"/>
              </p:ext>
            </p:extLst>
          </p:nvPr>
        </p:nvCxnSpPr>
        <p:spPr>
          <a:xfrm>
            <a:off x="0" y="5468380"/>
            <a:ext cx="6096000" cy="138961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452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63FBF4F-C60B-4A2B-AACD-0E4673EB839E}"/>
              </a:ext>
            </a:extLst>
          </p:cNvPr>
          <p:cNvSpPr>
            <a:spLocks noGrp="1"/>
          </p:cNvSpPr>
          <p:nvPr>
            <p:ph idx="1"/>
          </p:nvPr>
        </p:nvSpPr>
        <p:spPr>
          <a:xfrm>
            <a:off x="4177203" y="451419"/>
            <a:ext cx="7286018" cy="5849369"/>
          </a:xfrm>
        </p:spPr>
        <p:txBody>
          <a:bodyPr anchor="t" anchorCtr="0">
            <a:noAutofit/>
          </a:bodyPr>
          <a:lstStyle/>
          <a:p>
            <a:pPr marL="342900" lvl="0" indent="-342900" algn="just">
              <a:lnSpc>
                <a:spcPct val="107000"/>
              </a:lnSpc>
              <a:spcAft>
                <a:spcPts val="800"/>
              </a:spcAft>
              <a:buFont typeface="Wingdings" panose="05000000000000000000" pitchFamily="2" charset="2"/>
              <a:buChar char=""/>
            </a:pPr>
            <a:r>
              <a:rPr lang="fr-F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Le Pôle espoirs 2020/21</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L’effectif est globalement assez âgé : 47% pour les C2 et J1.</a:t>
            </a:r>
          </a:p>
          <a:p>
            <a:pPr marL="0" indent="0" algn="just">
              <a:lnSpc>
                <a:spcPct val="107000"/>
              </a:lnSpc>
              <a:spcBef>
                <a:spcPts val="0"/>
              </a:spcBef>
              <a:buNone/>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Cinq comités départementaux sont représentés sur les huit que compte la région.</a:t>
            </a:r>
          </a:p>
          <a:p>
            <a:pPr marL="0" indent="0" algn="just">
              <a:lnSpc>
                <a:spcPct val="107000"/>
              </a:lnSpc>
              <a:spcBef>
                <a:spcPts val="0"/>
              </a:spcBef>
              <a:buNone/>
            </a:pPr>
            <a:endParaRPr lang="fr-FR" sz="1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fr-FR" sz="1800" dirty="0">
                <a:latin typeface="Calibri" panose="020F0502020204030204" pitchFamily="34" charset="0"/>
                <a:ea typeface="Calibri" panose="020F0502020204030204" pitchFamily="34" charset="0"/>
                <a:cs typeface="Times New Roman" panose="02020603050405020304" pitchFamily="18" charset="0"/>
              </a:rPr>
              <a:t>Effectif à septembre 2020 : 15 joueurs de 531 à 1 177 points dont :</a:t>
            </a:r>
          </a:p>
          <a:p>
            <a:pPr marL="457200" lvl="1" indent="0" algn="just">
              <a:lnSpc>
                <a:spcPct val="107000"/>
              </a:lnSpc>
              <a:spcBef>
                <a:spcPts val="0"/>
              </a:spcBef>
              <a:buNone/>
            </a:pPr>
            <a:r>
              <a:rPr lang="fr-FR" sz="1800" dirty="0">
                <a:latin typeface="Calibri" panose="020F0502020204030204" pitchFamily="34" charset="0"/>
                <a:ea typeface="Calibri" panose="020F0502020204030204" pitchFamily="34" charset="0"/>
                <a:cs typeface="Times New Roman" panose="02020603050405020304" pitchFamily="18" charset="0"/>
              </a:rPr>
              <a:t>7 filles et 8 garçons</a:t>
            </a:r>
          </a:p>
          <a:p>
            <a:pPr marL="914400" lvl="2" indent="0" algn="just">
              <a:lnSpc>
                <a:spcPct val="107000"/>
              </a:lnSpc>
              <a:spcBef>
                <a:spcPts val="0"/>
              </a:spcBef>
              <a:buNone/>
            </a:pPr>
            <a:r>
              <a:rPr lang="fr-FR" dirty="0">
                <a:latin typeface="Calibri" panose="020F0502020204030204" pitchFamily="34" charset="0"/>
                <a:ea typeface="Calibri" panose="020F0502020204030204" pitchFamily="34" charset="0"/>
                <a:cs typeface="Times New Roman" panose="02020603050405020304" pitchFamily="18" charset="0"/>
              </a:rPr>
              <a:t>2 joueurs en </a:t>
            </a:r>
            <a:r>
              <a:rPr lang="fr-FR" b="1" dirty="0">
                <a:latin typeface="Calibri" panose="020F0502020204030204" pitchFamily="34" charset="0"/>
                <a:ea typeface="Calibri" panose="020F0502020204030204" pitchFamily="34" charset="0"/>
                <a:cs typeface="Times New Roman" panose="02020603050405020304" pitchFamily="18" charset="0"/>
              </a:rPr>
              <a:t>3</a:t>
            </a:r>
            <a:r>
              <a:rPr lang="fr-FR" b="1" baseline="30000" dirty="0">
                <a:latin typeface="Calibri" panose="020F0502020204030204" pitchFamily="34" charset="0"/>
                <a:ea typeface="Calibri" panose="020F0502020204030204" pitchFamily="34" charset="0"/>
                <a:cs typeface="Times New Roman" panose="02020603050405020304" pitchFamily="18" charset="0"/>
              </a:rPr>
              <a:t>e</a:t>
            </a:r>
            <a:r>
              <a:rPr lang="fr-FR" b="1" dirty="0">
                <a:latin typeface="Calibri" panose="020F0502020204030204" pitchFamily="34" charset="0"/>
                <a:ea typeface="Calibri" panose="020F0502020204030204" pitchFamily="34" charset="0"/>
                <a:cs typeface="Times New Roman" panose="02020603050405020304" pitchFamily="18" charset="0"/>
              </a:rPr>
              <a:t> année </a:t>
            </a:r>
          </a:p>
          <a:p>
            <a:pPr marL="914400" lvl="2" indent="0" algn="just">
              <a:lnSpc>
                <a:spcPct val="107000"/>
              </a:lnSpc>
              <a:spcBef>
                <a:spcPts val="0"/>
              </a:spcBef>
              <a:buNone/>
            </a:pPr>
            <a:r>
              <a:rPr lang="fr-FR" dirty="0">
                <a:latin typeface="Calibri" panose="020F0502020204030204" pitchFamily="34" charset="0"/>
                <a:ea typeface="Calibri" panose="020F0502020204030204" pitchFamily="34" charset="0"/>
                <a:cs typeface="Times New Roman" panose="02020603050405020304" pitchFamily="18" charset="0"/>
              </a:rPr>
              <a:t>4 joueurs en </a:t>
            </a:r>
            <a:r>
              <a:rPr lang="fr-FR" b="1" dirty="0">
                <a:latin typeface="Calibri" panose="020F0502020204030204" pitchFamily="34" charset="0"/>
                <a:ea typeface="Calibri" panose="020F0502020204030204" pitchFamily="34" charset="0"/>
                <a:cs typeface="Times New Roman" panose="02020603050405020304" pitchFamily="18" charset="0"/>
              </a:rPr>
              <a:t>2</a:t>
            </a:r>
            <a:r>
              <a:rPr lang="fr-FR" b="1" baseline="30000" dirty="0">
                <a:latin typeface="Calibri" panose="020F0502020204030204" pitchFamily="34" charset="0"/>
                <a:ea typeface="Calibri" panose="020F0502020204030204" pitchFamily="34" charset="0"/>
                <a:cs typeface="Times New Roman" panose="02020603050405020304" pitchFamily="18" charset="0"/>
              </a:rPr>
              <a:t>e</a:t>
            </a:r>
            <a:r>
              <a:rPr lang="fr-FR" b="1" dirty="0">
                <a:latin typeface="Calibri" panose="020F0502020204030204" pitchFamily="34" charset="0"/>
                <a:ea typeface="Calibri" panose="020F0502020204030204" pitchFamily="34" charset="0"/>
                <a:cs typeface="Times New Roman" panose="02020603050405020304" pitchFamily="18" charset="0"/>
              </a:rPr>
              <a:t> année</a:t>
            </a:r>
            <a:r>
              <a:rPr lang="fr-FR" dirty="0">
                <a:latin typeface="Calibri" panose="020F0502020204030204" pitchFamily="34" charset="0"/>
                <a:ea typeface="Calibri" panose="020F0502020204030204" pitchFamily="34" charset="0"/>
                <a:cs typeface="Times New Roman" panose="02020603050405020304" pitchFamily="18" charset="0"/>
              </a:rPr>
              <a:t> </a:t>
            </a:r>
          </a:p>
          <a:p>
            <a:pPr marL="914400" lvl="2" indent="0" algn="just">
              <a:lnSpc>
                <a:spcPct val="107000"/>
              </a:lnSpc>
              <a:spcBef>
                <a:spcPts val="0"/>
              </a:spcBef>
              <a:buNone/>
            </a:pPr>
            <a:r>
              <a:rPr lang="fr-FR" dirty="0">
                <a:latin typeface="Calibri" panose="020F0502020204030204" pitchFamily="34" charset="0"/>
                <a:ea typeface="Calibri" panose="020F0502020204030204" pitchFamily="34" charset="0"/>
                <a:cs typeface="Times New Roman" panose="02020603050405020304" pitchFamily="18" charset="0"/>
              </a:rPr>
              <a:t>9 joueurs en </a:t>
            </a:r>
            <a:r>
              <a:rPr lang="fr-FR" b="1" dirty="0">
                <a:latin typeface="Calibri" panose="020F0502020204030204" pitchFamily="34" charset="0"/>
                <a:ea typeface="Calibri" panose="020F0502020204030204" pitchFamily="34" charset="0"/>
                <a:cs typeface="Times New Roman" panose="02020603050405020304" pitchFamily="18" charset="0"/>
              </a:rPr>
              <a:t>1</a:t>
            </a:r>
            <a:r>
              <a:rPr lang="fr-FR" b="1" baseline="30000" dirty="0">
                <a:latin typeface="Calibri" panose="020F0502020204030204" pitchFamily="34" charset="0"/>
                <a:ea typeface="Calibri" panose="020F0502020204030204" pitchFamily="34" charset="0"/>
                <a:cs typeface="Times New Roman" panose="02020603050405020304" pitchFamily="18" charset="0"/>
              </a:rPr>
              <a:t>e</a:t>
            </a:r>
            <a:r>
              <a:rPr lang="fr-FR" b="1" dirty="0">
                <a:latin typeface="Calibri" panose="020F0502020204030204" pitchFamily="34" charset="0"/>
                <a:ea typeface="Calibri" panose="020F0502020204030204" pitchFamily="34" charset="0"/>
                <a:cs typeface="Times New Roman" panose="02020603050405020304" pitchFamily="18" charset="0"/>
              </a:rPr>
              <a:t> année</a:t>
            </a:r>
            <a:r>
              <a:rPr lang="fr-FR" dirty="0">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3200" dirty="0"/>
          </a:p>
        </p:txBody>
      </p:sp>
      <p:pic>
        <p:nvPicPr>
          <p:cNvPr id="9" name="Image 8">
            <a:extLst>
              <a:ext uri="{FF2B5EF4-FFF2-40B4-BE49-F238E27FC236}">
                <a16:creationId xmlns:a16="http://schemas.microsoft.com/office/drawing/2014/main" id="{E3408374-C421-4C05-9173-C9ED71BBAD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7076" y="4019910"/>
            <a:ext cx="3875104" cy="2386671"/>
          </a:xfrm>
          <a:prstGeom prst="rect">
            <a:avLst/>
          </a:prstGeom>
          <a:ln>
            <a:noFill/>
          </a:ln>
          <a:effectLst>
            <a:outerShdw blurRad="292100" dist="139700" dir="2700000" algn="tl" rotWithShape="0">
              <a:srgbClr val="333333">
                <a:alpha val="65000"/>
              </a:srgbClr>
            </a:outerShdw>
          </a:effectLst>
        </p:spPr>
      </p:pic>
      <p:pic>
        <p:nvPicPr>
          <p:cNvPr id="10" name="Image 9">
            <a:extLst>
              <a:ext uri="{FF2B5EF4-FFF2-40B4-BE49-F238E27FC236}">
                <a16:creationId xmlns:a16="http://schemas.microsoft.com/office/drawing/2014/main" id="{E7AAE5A3-7311-432B-874B-BC1AE3F5ED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8458" y="4019909"/>
            <a:ext cx="3993547" cy="2386671"/>
          </a:xfrm>
          <a:prstGeom prst="rect">
            <a:avLst/>
          </a:prstGeom>
          <a:ln>
            <a:noFill/>
          </a:ln>
          <a:effectLst>
            <a:outerShdw blurRad="292100" dist="139700" dir="2700000" algn="tl" rotWithShape="0">
              <a:srgbClr val="333333">
                <a:alpha val="65000"/>
              </a:srgbClr>
            </a:outerShdw>
          </a:effectLst>
        </p:spPr>
      </p:pic>
      <p:sp>
        <p:nvSpPr>
          <p:cNvPr id="11" name="Titre 1">
            <a:extLst>
              <a:ext uri="{FF2B5EF4-FFF2-40B4-BE49-F238E27FC236}">
                <a16:creationId xmlns:a16="http://schemas.microsoft.com/office/drawing/2014/main" id="{13CCDE9C-0323-44BC-B2B0-F36222BE379B}"/>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Performance : Le pôle espoirs</a:t>
            </a:r>
          </a:p>
          <a:p>
            <a:pPr marL="22225">
              <a:tabLst>
                <a:tab pos="354013" algn="l"/>
              </a:tabLst>
            </a:pPr>
            <a:endParaRPr lang="fr-FR" sz="1800" b="1" i="0" dirty="0">
              <a:solidFill>
                <a:srgbClr val="0070C0"/>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1.	Diagnostic des  structures Actuelles : 2020/21</a:t>
            </a: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2.	LES TROIS PILIERS DU PROJET</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3.	MISE EN ŒUVRE DU PROJET PÔLE ESPOIRS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2451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63FBF4F-C60B-4A2B-AACD-0E4673EB839E}"/>
              </a:ext>
            </a:extLst>
          </p:cNvPr>
          <p:cNvSpPr>
            <a:spLocks noGrp="1"/>
          </p:cNvSpPr>
          <p:nvPr>
            <p:ph idx="1"/>
          </p:nvPr>
        </p:nvSpPr>
        <p:spPr>
          <a:xfrm>
            <a:off x="3852154" y="165370"/>
            <a:ext cx="8064230" cy="6585625"/>
          </a:xfrm>
        </p:spPr>
        <p:txBody>
          <a:bodyPr anchor="t" anchorCtr="0">
            <a:noAutofit/>
          </a:bodyPr>
          <a:lstStyle/>
          <a:p>
            <a:pPr marL="342900" lvl="0" indent="-342900" algn="just">
              <a:lnSpc>
                <a:spcPct val="107000"/>
              </a:lnSpc>
              <a:spcBef>
                <a:spcPts val="0"/>
              </a:spcBef>
              <a:buFont typeface="Wingdings" panose="05000000000000000000" pitchFamily="2" charset="2"/>
              <a:buChar char=""/>
            </a:pPr>
            <a:r>
              <a:rPr lang="fr-F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Le Pôle espoirs 2020/21</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just">
              <a:spcBef>
                <a:spcPts val="0"/>
              </a:spcBef>
              <a:buNone/>
            </a:pPr>
            <a:r>
              <a:rPr lang="fr-FR" sz="1800" i="1" dirty="0">
                <a:effectLst/>
                <a:latin typeface="Calibri" panose="020F0502020204030204" pitchFamily="34" charset="0"/>
                <a:ea typeface="Calibri" panose="020F0502020204030204" pitchFamily="34" charset="0"/>
                <a:cs typeface="Times New Roman" panose="02020603050405020304" pitchFamily="18" charset="0"/>
              </a:rPr>
              <a:t>Evaluation</a:t>
            </a:r>
          </a:p>
          <a:p>
            <a:pPr marL="1143000" lvl="2" indent="-228600" algn="just">
              <a:spcBef>
                <a:spcPts val="0"/>
              </a:spcBef>
              <a:buFont typeface="Wingdings" panose="05000000000000000000" pitchFamily="2" charset="2"/>
              <a:buChar char=""/>
            </a:pPr>
            <a:r>
              <a:rPr lang="fr-FR" i="1" dirty="0">
                <a:effectLst/>
                <a:latin typeface="Calibri" panose="020F0502020204030204" pitchFamily="34" charset="0"/>
                <a:ea typeface="Calibri" panose="020F0502020204030204" pitchFamily="34" charset="0"/>
                <a:cs typeface="Times New Roman" panose="02020603050405020304" pitchFamily="18" charset="0"/>
              </a:rPr>
              <a:t>Résultats sportifs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spcBef>
                <a:spcPts val="0"/>
              </a:spcBef>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Classements très hétérogènes de 500 à 1200 points</a:t>
            </a:r>
          </a:p>
          <a:p>
            <a:pPr marL="1600200" lvl="3" indent="-228600" algn="just">
              <a:spcBef>
                <a:spcPts val="0"/>
              </a:spcBef>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Nouveaux entrants très faibles et majoritaires (500 à 900 points)</a:t>
            </a:r>
          </a:p>
          <a:p>
            <a:pPr marL="1600200" lvl="3" indent="-228600" algn="just">
              <a:spcBef>
                <a:spcPts val="0"/>
              </a:spcBef>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Derniers recrutements trop âgés</a:t>
            </a:r>
          </a:p>
          <a:p>
            <a:pPr marL="1600200" lvl="3" indent="-228600" algn="just">
              <a:spcBef>
                <a:spcPts val="0"/>
              </a:spcBef>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Présence de juniors dans l’effectif : </a:t>
            </a:r>
            <a:r>
              <a:rPr lang="fr-FR" sz="1800" dirty="0">
                <a:latin typeface="Calibri" panose="020F0502020204030204" pitchFamily="34" charset="0"/>
                <a:ea typeface="Calibri" panose="020F0502020204030204" pitchFamily="34" charset="0"/>
                <a:cs typeface="Times New Roman" panose="02020603050405020304" pitchFamily="18" charset="0"/>
              </a:rPr>
              <a:t>l</a:t>
            </a:r>
            <a:r>
              <a:rPr lang="fr-FR" sz="1800" dirty="0">
                <a:effectLst/>
                <a:latin typeface="Calibri" panose="020F0502020204030204" pitchFamily="34" charset="0"/>
                <a:ea typeface="Calibri" panose="020F0502020204030204" pitchFamily="34" charset="0"/>
                <a:cs typeface="Times New Roman" panose="02020603050405020304" pitchFamily="18" charset="0"/>
              </a:rPr>
              <a:t>eur niveau est trop faible pour être considérés comme relanceurs.</a:t>
            </a:r>
          </a:p>
          <a:p>
            <a:pPr marL="1600200" lvl="3" indent="-228600" algn="just">
              <a:spcBef>
                <a:spcPts val="0"/>
              </a:spcBef>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Taux de progression faible (inférieur à 150 points par an)</a:t>
            </a:r>
          </a:p>
          <a:p>
            <a:pPr marL="1600200" lvl="3" indent="-228600" algn="just">
              <a:spcBef>
                <a:spcPts val="0"/>
              </a:spcBef>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3 des 6 joueurs inscrits sur liste espoir ministérielle ne sont pas suivis par le Pôle, soit 50%. Il n’existe pas d’autre dispositif pour ces joueurs.</a:t>
            </a:r>
          </a:p>
          <a:p>
            <a:pPr lvl="2" algn="just">
              <a:buFont typeface="Wingdings" panose="05000000000000000000" pitchFamily="2" charset="2"/>
              <a:buChar char=""/>
            </a:pPr>
            <a:r>
              <a:rPr lang="fr-FR" i="1" dirty="0">
                <a:latin typeface="Calibri" panose="020F0502020204030204" pitchFamily="34" charset="0"/>
                <a:ea typeface="Calibri" panose="020F0502020204030204" pitchFamily="34" charset="0"/>
                <a:cs typeface="Times New Roman" panose="02020603050405020304" pitchFamily="18" charset="0"/>
              </a:rPr>
              <a:t>Dynamique/attractivité</a:t>
            </a:r>
            <a:endParaRPr lang="fr-FR" dirty="0">
              <a:latin typeface="Calibri" panose="020F0502020204030204" pitchFamily="34" charset="0"/>
              <a:ea typeface="Calibri" panose="020F0502020204030204" pitchFamily="34" charset="0"/>
              <a:cs typeface="Times New Roman" panose="02020603050405020304" pitchFamily="18" charset="0"/>
            </a:endParaRPr>
          </a:p>
          <a:p>
            <a:pPr lvl="3" algn="just">
              <a:spcBef>
                <a:spcPts val="0"/>
              </a:spcBef>
              <a:buFont typeface="Symbol" panose="05050102010706020507" pitchFamily="18" charset="2"/>
              <a:buChar char=""/>
            </a:pPr>
            <a:r>
              <a:rPr lang="fr-FR" sz="1800" dirty="0">
                <a:latin typeface="Calibri" panose="020F0502020204030204" pitchFamily="34" charset="0"/>
                <a:ea typeface="Calibri" panose="020F0502020204030204" pitchFamily="34" charset="0"/>
                <a:cs typeface="Times New Roman" panose="02020603050405020304" pitchFamily="18" charset="0"/>
              </a:rPr>
              <a:t>N’assure pas l’accès au haut niveau : qualification aux championnats de France, sélection en Pôle France quasi inexistant</a:t>
            </a:r>
          </a:p>
          <a:p>
            <a:pPr lvl="3" algn="just">
              <a:spcBef>
                <a:spcPts val="0"/>
              </a:spcBef>
              <a:buFont typeface="Symbol" panose="05050102010706020507" pitchFamily="18" charset="2"/>
              <a:buChar char=""/>
            </a:pPr>
            <a:r>
              <a:rPr lang="fr-FR" sz="1800" dirty="0">
                <a:latin typeface="Calibri" panose="020F0502020204030204" pitchFamily="34" charset="0"/>
                <a:ea typeface="Calibri" panose="020F0502020204030204" pitchFamily="34" charset="0"/>
                <a:cs typeface="Times New Roman" panose="02020603050405020304" pitchFamily="18" charset="0"/>
              </a:rPr>
              <a:t>Lien détection - performance inexistant.</a:t>
            </a:r>
          </a:p>
          <a:p>
            <a:pPr lvl="3" algn="just">
              <a:spcBef>
                <a:spcPts val="0"/>
              </a:spcBef>
              <a:buFont typeface="Symbol" panose="05050102010706020507" pitchFamily="18" charset="2"/>
              <a:buChar char=""/>
            </a:pPr>
            <a:r>
              <a:rPr lang="fr-FR" sz="1800" dirty="0">
                <a:latin typeface="Calibri" panose="020F0502020204030204" pitchFamily="34" charset="0"/>
                <a:ea typeface="Calibri" panose="020F0502020204030204" pitchFamily="34" charset="0"/>
                <a:cs typeface="Times New Roman" panose="02020603050405020304" pitchFamily="18" charset="0"/>
              </a:rPr>
              <a:t>Situation au Sud de la région éloignée pour la grande majorité des clubs.</a:t>
            </a:r>
          </a:p>
          <a:p>
            <a:pPr lvl="3" algn="just">
              <a:spcBef>
                <a:spcPts val="0"/>
              </a:spcBef>
              <a:buFont typeface="Symbol" panose="05050102010706020507" pitchFamily="18" charset="2"/>
              <a:buChar char=""/>
            </a:pPr>
            <a:r>
              <a:rPr lang="fr-FR" sz="1800" dirty="0">
                <a:latin typeface="Calibri" panose="020F0502020204030204" pitchFamily="34" charset="0"/>
                <a:ea typeface="Calibri" panose="020F0502020204030204" pitchFamily="34" charset="0"/>
                <a:cs typeface="Times New Roman" panose="02020603050405020304" pitchFamily="18" charset="0"/>
              </a:rPr>
              <a:t>Internat de moins en moins dans l’air du temps pour les jeunes et leurs parents.</a:t>
            </a:r>
          </a:p>
          <a:p>
            <a:pPr lvl="2" algn="just">
              <a:buFont typeface="Wingdings" panose="05000000000000000000" pitchFamily="2" charset="2"/>
              <a:buChar char=""/>
            </a:pPr>
            <a:r>
              <a:rPr lang="fr-FR" i="1" dirty="0">
                <a:latin typeface="Calibri" panose="020F0502020204030204" pitchFamily="34" charset="0"/>
                <a:ea typeface="Calibri" panose="020F0502020204030204" pitchFamily="34" charset="0"/>
                <a:cs typeface="Times New Roman" panose="02020603050405020304" pitchFamily="18" charset="0"/>
              </a:rPr>
              <a:t>Coûts</a:t>
            </a:r>
            <a:endParaRPr lang="fr-FR" dirty="0">
              <a:latin typeface="Calibri" panose="020F0502020204030204" pitchFamily="34" charset="0"/>
              <a:ea typeface="Calibri" panose="020F0502020204030204" pitchFamily="34" charset="0"/>
              <a:cs typeface="Times New Roman" panose="02020603050405020304" pitchFamily="18" charset="0"/>
            </a:endParaRPr>
          </a:p>
          <a:p>
            <a:pPr lvl="3" algn="just">
              <a:spcBef>
                <a:spcPts val="0"/>
              </a:spcBef>
              <a:buFont typeface="Symbol" panose="05050102010706020507" pitchFamily="18" charset="2"/>
              <a:buChar char=""/>
            </a:pPr>
            <a:r>
              <a:rPr lang="fr-FR" sz="1800" dirty="0">
                <a:latin typeface="Calibri" panose="020F0502020204030204" pitchFamily="34" charset="0"/>
                <a:ea typeface="Calibri" panose="020F0502020204030204" pitchFamily="34" charset="0"/>
                <a:cs typeface="Times New Roman" panose="02020603050405020304" pitchFamily="18" charset="0"/>
              </a:rPr>
              <a:t>Le rapport coût / efficacité est faible.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itre 1">
            <a:extLst>
              <a:ext uri="{FF2B5EF4-FFF2-40B4-BE49-F238E27FC236}">
                <a16:creationId xmlns:a16="http://schemas.microsoft.com/office/drawing/2014/main" id="{993F828C-76F4-4708-A39E-F3D94ED06476}"/>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Performance : Le pôle espoirs</a:t>
            </a:r>
          </a:p>
          <a:p>
            <a:pPr marL="22225">
              <a:tabLst>
                <a:tab pos="354013" algn="l"/>
              </a:tabLst>
            </a:pPr>
            <a:endParaRPr lang="fr-FR" sz="1800" b="1" i="0" dirty="0">
              <a:solidFill>
                <a:srgbClr val="0070C0"/>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1.	Diagnostic des  structures Actuelles 2020/21 </a:t>
            </a: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2.	LES TROIS PILIERS DU PROJET</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3.	MISE EN ŒUVRE DU PROJET PÔLE ESPOIRS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7892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63FBF4F-C60B-4A2B-AACD-0E4673EB839E}"/>
              </a:ext>
            </a:extLst>
          </p:cNvPr>
          <p:cNvSpPr>
            <a:spLocks noGrp="1"/>
          </p:cNvSpPr>
          <p:nvPr>
            <p:ph idx="1"/>
          </p:nvPr>
        </p:nvSpPr>
        <p:spPr>
          <a:xfrm>
            <a:off x="3448425" y="451419"/>
            <a:ext cx="8014796" cy="6124479"/>
          </a:xfrm>
        </p:spPr>
        <p:txBody>
          <a:bodyPr anchor="t" anchorCtr="0">
            <a:noAutofit/>
          </a:bodyPr>
          <a:lstStyle/>
          <a:p>
            <a:pPr marL="342900" lvl="0" indent="-342900" algn="just">
              <a:lnSpc>
                <a:spcPct val="107000"/>
              </a:lnSpc>
              <a:buFont typeface="Wingdings" panose="05000000000000000000" pitchFamily="2" charset="2"/>
              <a:buChar char=""/>
            </a:pPr>
            <a:r>
              <a:rPr lang="fr-F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Des objectifs sportifs</a:t>
            </a:r>
          </a:p>
          <a:p>
            <a:pPr marL="540000" indent="-285750" algn="just">
              <a:lnSpc>
                <a:spcPct val="107000"/>
              </a:lnSpc>
              <a:spcBef>
                <a:spcPts val="0"/>
              </a:spcBef>
            </a:pPr>
            <a:r>
              <a:rPr lang="fr-FR" sz="1800" dirty="0">
                <a:effectLst/>
                <a:latin typeface="Calibri" panose="020F0502020204030204" pitchFamily="34" charset="0"/>
                <a:ea typeface="Calibri" panose="020F0502020204030204" pitchFamily="34" charset="0"/>
                <a:cs typeface="Times New Roman" panose="02020603050405020304" pitchFamily="18" charset="0"/>
              </a:rPr>
              <a:t>La finalité des jeunes sélectionnés sera d’accéder les pôles France.</a:t>
            </a:r>
          </a:p>
          <a:p>
            <a:pPr marL="540000" indent="-285750" algn="just">
              <a:lnSpc>
                <a:spcPct val="107000"/>
              </a:lnSpc>
              <a:spcBef>
                <a:spcPts val="0"/>
              </a:spcBef>
            </a:pPr>
            <a:r>
              <a:rPr lang="fr-FR" sz="1800" dirty="0">
                <a:effectLst/>
                <a:latin typeface="Calibri" panose="020F0502020204030204" pitchFamily="34" charset="0"/>
                <a:ea typeface="Calibri" panose="020F0502020204030204" pitchFamily="34" charset="0"/>
                <a:cs typeface="Times New Roman" panose="02020603050405020304" pitchFamily="18" charset="0"/>
              </a:rPr>
              <a:t>Le niveau d’exigence clairement affiché doit être le niveau national : à minima critérium fédéral N2 mais surtout critérium fédéral N1 et qualifications aux championnats de France.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540000" indent="-285750" algn="just">
              <a:lnSpc>
                <a:spcPct val="107000"/>
              </a:lnSpc>
              <a:spcBef>
                <a:spcPts val="0"/>
              </a:spcBef>
            </a:pPr>
            <a:r>
              <a:rPr lang="fr-FR" sz="1800" dirty="0">
                <a:effectLst/>
                <a:latin typeface="Calibri" panose="020F0502020204030204" pitchFamily="34" charset="0"/>
                <a:ea typeface="Calibri" panose="020F0502020204030204" pitchFamily="34" charset="0"/>
                <a:cs typeface="Times New Roman" panose="02020603050405020304" pitchFamily="18" charset="0"/>
              </a:rPr>
              <a:t>Les résultats inférieurs seront considérés comme des situations transitoires ou des échecs selon l’ancienneté du joueur dans la structure.</a:t>
            </a:r>
          </a:p>
          <a:p>
            <a:pPr marL="342900" lvl="0" indent="-342900" algn="just">
              <a:lnSpc>
                <a:spcPct val="107000"/>
              </a:lnSpc>
              <a:buFont typeface="Wingdings" panose="05000000000000000000" pitchFamily="2" charset="2"/>
              <a:buChar char=""/>
            </a:pPr>
            <a:r>
              <a:rPr lang="fr-FR" sz="18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Une organisation territoriale optimisée </a:t>
            </a:r>
          </a:p>
          <a:p>
            <a:pPr marL="540000" algn="just">
              <a:lnSpc>
                <a:spcPct val="107000"/>
              </a:lnSpc>
              <a:spcBef>
                <a:spcPts val="0"/>
              </a:spcBef>
            </a:pPr>
            <a:r>
              <a:rPr lang="fr-FR" sz="1800" dirty="0">
                <a:latin typeface="Calibri" panose="020F0502020204030204" pitchFamily="34" charset="0"/>
                <a:ea typeface="Calibri" panose="020F0502020204030204" pitchFamily="34" charset="0"/>
                <a:cs typeface="Times New Roman" panose="02020603050405020304" pitchFamily="18" charset="0"/>
              </a:rPr>
              <a:t>Il nous parait important que le recherche du haut niveau soit l’affaire de tous, nul n’étant capable de prévoir où vont se révéler les prochaines pépites du tennis de table français.</a:t>
            </a:r>
          </a:p>
          <a:p>
            <a:pPr marL="540000" algn="just">
              <a:lnSpc>
                <a:spcPct val="107000"/>
              </a:lnSpc>
              <a:spcBef>
                <a:spcPts val="0"/>
              </a:spcBef>
            </a:pPr>
            <a:r>
              <a:rPr lang="fr-FR" sz="1800" dirty="0">
                <a:latin typeface="Calibri" panose="020F0502020204030204" pitchFamily="34" charset="0"/>
                <a:ea typeface="Calibri" panose="020F0502020204030204" pitchFamily="34" charset="0"/>
                <a:cs typeface="Times New Roman" panose="02020603050405020304" pitchFamily="18" charset="0"/>
              </a:rPr>
              <a:t>Cela met en évidence la nécessité de réaliser un maillage suffisamment fin du territoire pour permettre à chaque joueur, d’où qu’il provienne, de bénéficier d’un encadrement qualitatif, au plus près de son domicile.</a:t>
            </a:r>
          </a:p>
          <a:p>
            <a:pPr marL="540000" algn="just">
              <a:lnSpc>
                <a:spcPct val="107000"/>
              </a:lnSpc>
              <a:spcBef>
                <a:spcPts val="0"/>
              </a:spcBef>
            </a:pPr>
            <a:r>
              <a:rPr lang="fr-FR" sz="1800" dirty="0">
                <a:latin typeface="Calibri" panose="020F0502020204030204" pitchFamily="34" charset="0"/>
                <a:ea typeface="Calibri" panose="020F0502020204030204" pitchFamily="34" charset="0"/>
                <a:cs typeface="Times New Roman" panose="02020603050405020304" pitchFamily="18" charset="0"/>
              </a:rPr>
              <a:t>La clé du succès de cette organisation réside dans la synergie évolutive entre les différentes structures : clubs, comités départementaux et ligue.</a:t>
            </a:r>
          </a:p>
          <a:p>
            <a:pPr marL="540000">
              <a:spcBef>
                <a:spcPts val="0"/>
              </a:spcBef>
            </a:pPr>
            <a:r>
              <a:rPr lang="fr-FR" sz="1800" dirty="0">
                <a:latin typeface="Calibri" panose="020F0502020204030204" pitchFamily="34" charset="0"/>
                <a:ea typeface="Calibri" panose="020F0502020204030204" pitchFamily="34" charset="0"/>
                <a:cs typeface="Times New Roman" panose="02020603050405020304" pitchFamily="18" charset="0"/>
              </a:rPr>
              <a:t>Les spécificités de chaque CD seront écoutées et prises en compte afin d’adapter au mieux la nouvelle structure.</a:t>
            </a:r>
            <a:endParaRPr lang="fr-FR" sz="18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itre 1">
            <a:extLst>
              <a:ext uri="{FF2B5EF4-FFF2-40B4-BE49-F238E27FC236}">
                <a16:creationId xmlns:a16="http://schemas.microsoft.com/office/drawing/2014/main" id="{40B3C62B-569E-4A79-BC6D-9CB381E8845F}"/>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Performance : Le pôle espoirs</a:t>
            </a:r>
          </a:p>
          <a:p>
            <a:pPr marL="22225">
              <a:tabLst>
                <a:tab pos="354013" algn="l"/>
              </a:tabLst>
            </a:pP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chemeClr val="tx2">
                    <a:lumMod val="25000"/>
                    <a:lumOff val="75000"/>
                  </a:schemeClr>
                </a:solidFill>
                <a:latin typeface="Calibri" panose="020F0502020204030204" pitchFamily="34" charset="0"/>
                <a:cs typeface="Calibri" panose="020F0502020204030204" pitchFamily="34" charset="0"/>
              </a:rPr>
              <a:t>1.	Diagnostic des  structures Actuelles 2020/21</a:t>
            </a: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rgbClr val="0070C0"/>
                </a:solidFill>
                <a:latin typeface="Calibri" panose="020F0502020204030204" pitchFamily="34" charset="0"/>
                <a:cs typeface="Calibri" panose="020F0502020204030204" pitchFamily="34" charset="0"/>
              </a:rPr>
              <a:t>2.	LES TROIS PILIERS DU PROJET</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3.	MISE EN ŒUVRE DU PROJET PÔLE ESPOIRS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5455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63FBF4F-C60B-4A2B-AACD-0E4673EB839E}"/>
              </a:ext>
            </a:extLst>
          </p:cNvPr>
          <p:cNvSpPr>
            <a:spLocks noGrp="1"/>
          </p:cNvSpPr>
          <p:nvPr>
            <p:ph idx="1"/>
          </p:nvPr>
        </p:nvSpPr>
        <p:spPr>
          <a:xfrm>
            <a:off x="3570051" y="451419"/>
            <a:ext cx="7893170" cy="5849369"/>
          </a:xfrm>
        </p:spPr>
        <p:txBody>
          <a:bodyPr anchor="t" anchorCtr="0">
            <a:noAutofit/>
          </a:bodyPr>
          <a:lstStyle/>
          <a:p>
            <a:pPr marL="342900" lvl="0" indent="-342900" algn="just">
              <a:lnSpc>
                <a:spcPct val="107000"/>
              </a:lnSpc>
              <a:buFont typeface="Wingdings" panose="05000000000000000000" pitchFamily="2" charset="2"/>
              <a:buChar char=""/>
            </a:pPr>
            <a:r>
              <a:rPr lang="fr-FR" sz="18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Une vision globale</a:t>
            </a:r>
          </a:p>
          <a:p>
            <a:pPr marL="540000" algn="just">
              <a:lnSpc>
                <a:spcPct val="107000"/>
              </a:lnSpc>
              <a:spcBef>
                <a:spcPts val="0"/>
              </a:spcBef>
            </a:pPr>
            <a:r>
              <a:rPr lang="fr-FR" sz="1800" dirty="0">
                <a:latin typeface="Calibri" panose="020F0502020204030204" pitchFamily="34" charset="0"/>
                <a:ea typeface="Calibri" panose="020F0502020204030204" pitchFamily="34" charset="0"/>
                <a:cs typeface="Times New Roman" panose="02020603050405020304" pitchFamily="18" charset="0"/>
              </a:rPr>
              <a:t>Il est nécessaire d’avoir une vision globale de la formation du joueur, depuis la détection jusqu’à l’entrée en structure de haut niveau.</a:t>
            </a:r>
          </a:p>
          <a:p>
            <a:pPr marL="540000" algn="just">
              <a:lnSpc>
                <a:spcPct val="107000"/>
              </a:lnSpc>
              <a:spcBef>
                <a:spcPts val="0"/>
              </a:spcBef>
            </a:pPr>
            <a:r>
              <a:rPr lang="fr-FR" sz="1800" dirty="0">
                <a:latin typeface="Calibri" panose="020F0502020204030204" pitchFamily="34" charset="0"/>
                <a:ea typeface="Calibri" panose="020F0502020204030204" pitchFamily="34" charset="0"/>
                <a:cs typeface="Times New Roman" panose="02020603050405020304" pitchFamily="18" charset="0"/>
              </a:rPr>
              <a:t>La nouvelle organisation est basée sur des structures décentralisées et un Pôle virtuel.</a:t>
            </a:r>
          </a:p>
          <a:p>
            <a:pPr marL="540000" algn="just">
              <a:lnSpc>
                <a:spcPct val="107000"/>
              </a:lnSpc>
              <a:spcBef>
                <a:spcPts val="0"/>
              </a:spcBef>
            </a:pPr>
            <a:r>
              <a:rPr lang="fr-FR" sz="1800" dirty="0">
                <a:latin typeface="Calibri" panose="020F0502020204030204" pitchFamily="34" charset="0"/>
                <a:ea typeface="Calibri" panose="020F0502020204030204" pitchFamily="34" charset="0"/>
                <a:cs typeface="Times New Roman" panose="02020603050405020304" pitchFamily="18" charset="0"/>
              </a:rPr>
              <a:t>Cela permettra d’avoir une prise en charge plus précoce, avec une transition en souplesse du dispositif de détection vers les nouvelles structures.</a:t>
            </a:r>
          </a:p>
          <a:p>
            <a:pPr marL="342900" lvl="0" indent="-342900" algn="just">
              <a:lnSpc>
                <a:spcPct val="107000"/>
              </a:lnSpc>
              <a:spcAft>
                <a:spcPts val="800"/>
              </a:spcAft>
              <a:buFont typeface="Wingdings" panose="05000000000000000000" pitchFamily="2" charset="2"/>
              <a:buChar char=""/>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itre 1">
            <a:extLst>
              <a:ext uri="{FF2B5EF4-FFF2-40B4-BE49-F238E27FC236}">
                <a16:creationId xmlns:a16="http://schemas.microsoft.com/office/drawing/2014/main" id="{221B2764-6259-441C-9EE5-5586CFFD1BAD}"/>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Performance : Le pôle espoirs</a:t>
            </a:r>
          </a:p>
          <a:p>
            <a:pPr marL="22225">
              <a:tabLst>
                <a:tab pos="354013" algn="l"/>
              </a:tabLst>
            </a:pP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chemeClr val="tx2">
                    <a:lumMod val="25000"/>
                    <a:lumOff val="75000"/>
                  </a:schemeClr>
                </a:solidFill>
                <a:latin typeface="Calibri" panose="020F0502020204030204" pitchFamily="34" charset="0"/>
                <a:cs typeface="Calibri" panose="020F0502020204030204" pitchFamily="34" charset="0"/>
              </a:rPr>
              <a:t>1.	Diagnostic des  structures Actuelles 2021/22</a:t>
            </a: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rgbClr val="0070C0"/>
                </a:solidFill>
                <a:latin typeface="Calibri" panose="020F0502020204030204" pitchFamily="34" charset="0"/>
                <a:cs typeface="Calibri" panose="020F0502020204030204" pitchFamily="34" charset="0"/>
              </a:rPr>
              <a:t>2.	LES TROIS PILIERS DU PROJET</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3.	MISE EN ŒUVRE DU PROJET PÔLE ESPOIRS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1573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63FBF4F-C60B-4A2B-AACD-0E4673EB839E}"/>
              </a:ext>
            </a:extLst>
          </p:cNvPr>
          <p:cNvSpPr>
            <a:spLocks noGrp="1"/>
          </p:cNvSpPr>
          <p:nvPr>
            <p:ph idx="1"/>
          </p:nvPr>
        </p:nvSpPr>
        <p:spPr>
          <a:xfrm>
            <a:off x="4177203" y="451419"/>
            <a:ext cx="7286018" cy="6241211"/>
          </a:xfrm>
        </p:spPr>
        <p:txBody>
          <a:bodyPr anchor="t" anchorCtr="0">
            <a:noAutofit/>
          </a:bodyPr>
          <a:lstStyle/>
          <a:p>
            <a:pPr marL="342900" lvl="0" indent="-342900" algn="just">
              <a:spcAft>
                <a:spcPts val="800"/>
              </a:spcAft>
              <a:buFont typeface="Wingdings" panose="05000000000000000000" pitchFamily="2" charset="2"/>
              <a:buChar char=""/>
            </a:pPr>
            <a:r>
              <a:rPr lang="fr-F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Organisation du pôle espoirs</a:t>
            </a:r>
          </a:p>
          <a:p>
            <a:pPr marL="0" indent="0" algn="just">
              <a:spcBef>
                <a:spcPts val="0"/>
              </a:spcBef>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Le pôle espoirs comporte deux niveaux :</a:t>
            </a:r>
          </a:p>
          <a:p>
            <a:pPr lvl="1" algn="just">
              <a:spcBef>
                <a:spcPts val="0"/>
              </a:spcBef>
              <a:buFont typeface="Wingdings" panose="05000000000000000000" pitchFamily="2" charset="2"/>
              <a:buChar char="§"/>
            </a:pPr>
            <a:r>
              <a:rPr lang="fr-FR" sz="1800" dirty="0">
                <a:latin typeface="Calibri" panose="020F0502020204030204" pitchFamily="34" charset="0"/>
                <a:ea typeface="Calibri" panose="020F0502020204030204" pitchFamily="34" charset="0"/>
                <a:cs typeface="Times New Roman" panose="02020603050405020304" pitchFamily="18" charset="0"/>
              </a:rPr>
              <a:t>Un pôle virtuel centralisé ayant pour mission de coordonner les entités décentralisées et les actions centralisées</a:t>
            </a:r>
          </a:p>
          <a:p>
            <a:pPr lvl="1" algn="just">
              <a:spcBef>
                <a:spcPts val="0"/>
              </a:spcBef>
              <a:buFont typeface="Wingdings" panose="05000000000000000000" pitchFamily="2"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Un pôle décentralisé s’appuyant sur des structures décentralisées en  nombre nécessaire en fonction des joueurs retenus</a:t>
            </a:r>
          </a:p>
          <a:p>
            <a:pPr algn="just">
              <a:spcAft>
                <a:spcPts val="800"/>
              </a:spcAft>
              <a:buFont typeface="Wingdings" panose="05000000000000000000" pitchFamily="2" charset="2"/>
              <a:buChar char="v"/>
            </a:pPr>
            <a:r>
              <a:rPr lang="fr-FR" sz="18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 Management</a:t>
            </a:r>
          </a:p>
          <a:p>
            <a:pPr lvl="1" algn="just">
              <a:spcBef>
                <a:spcPts val="0"/>
              </a:spcBef>
              <a:buFont typeface="Wingdings" panose="05000000000000000000" pitchFamily="2" charset="2"/>
              <a:buChar char="§"/>
            </a:pPr>
            <a:r>
              <a:rPr lang="fr-F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Pilotage : Jean-Michel ADREY (président de la CTR)</a:t>
            </a:r>
          </a:p>
          <a:p>
            <a:pPr lvl="1" algn="just">
              <a:spcBef>
                <a:spcPts val="0"/>
              </a:spcBef>
              <a:buFont typeface="Wingdings" panose="05000000000000000000" pitchFamily="2" charset="2"/>
              <a:buChar char="§"/>
            </a:pPr>
            <a:r>
              <a:rPr lang="fr-F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Coordination : Malory LASNIER (CTN)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800"/>
              </a:spcAft>
              <a:buFont typeface="Wingdings" panose="05000000000000000000" pitchFamily="2" charset="2"/>
              <a:buChar char=""/>
            </a:pPr>
            <a:r>
              <a:rPr lang="fr-FR" sz="18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Pôle virtuel centralisé</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spcBef>
                <a:spcPts val="0"/>
              </a:spcBef>
              <a:buFont typeface="Wingdings" panose="05000000000000000000" pitchFamily="2" charset="2"/>
              <a:buChar char=""/>
            </a:pPr>
            <a:r>
              <a:rPr lang="fr-FR"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Times New Roman" panose="02020603050405020304" pitchFamily="18" charset="0"/>
              </a:rPr>
              <a:t>Rôle de gestion transversale</a:t>
            </a:r>
          </a:p>
          <a:p>
            <a:pPr lvl="2" algn="just">
              <a:spcBef>
                <a:spcPts val="0"/>
              </a:spcBef>
              <a:buFont typeface="Symbol" panose="05050102010706020507" pitchFamily="18" charset="2"/>
              <a:buChar char=""/>
            </a:pPr>
            <a:r>
              <a:rPr lang="fr-FR" dirty="0">
                <a:effectLst/>
                <a:latin typeface="Calibri" panose="020F0502020204030204" pitchFamily="34" charset="0"/>
                <a:ea typeface="Calibri" panose="020F0502020204030204" pitchFamily="34" charset="0"/>
                <a:cs typeface="Times New Roman" panose="02020603050405020304" pitchFamily="18" charset="0"/>
              </a:rPr>
              <a:t>Sélections</a:t>
            </a:r>
          </a:p>
          <a:p>
            <a:pPr lvl="2" algn="just">
              <a:spcBef>
                <a:spcPts val="0"/>
              </a:spcBef>
              <a:buFont typeface="Symbol" panose="05050102010706020507" pitchFamily="18" charset="2"/>
              <a:buChar char=""/>
            </a:pPr>
            <a:r>
              <a:rPr lang="fr-FR" dirty="0">
                <a:effectLst/>
                <a:latin typeface="Calibri" panose="020F0502020204030204" pitchFamily="34" charset="0"/>
                <a:ea typeface="Calibri" panose="020F0502020204030204" pitchFamily="34" charset="0"/>
                <a:cs typeface="Times New Roman" panose="02020603050405020304" pitchFamily="18" charset="0"/>
              </a:rPr>
              <a:t>Intégration dans le dispositif</a:t>
            </a:r>
          </a:p>
          <a:p>
            <a:pPr lvl="2" algn="just">
              <a:spcBef>
                <a:spcPts val="0"/>
              </a:spcBef>
              <a:buFont typeface="Symbol" panose="05050102010706020507" pitchFamily="18" charset="2"/>
              <a:buChar char=""/>
            </a:pPr>
            <a:r>
              <a:rPr lang="fr-FR" dirty="0">
                <a:effectLst/>
                <a:latin typeface="Calibri" panose="020F0502020204030204" pitchFamily="34" charset="0"/>
                <a:ea typeface="Calibri" panose="020F0502020204030204" pitchFamily="34" charset="0"/>
                <a:cs typeface="Times New Roman" panose="02020603050405020304" pitchFamily="18" charset="0"/>
              </a:rPr>
              <a:t>Suivi de l’évolution</a:t>
            </a:r>
          </a:p>
          <a:p>
            <a:pPr lvl="2" algn="just">
              <a:spcBef>
                <a:spcPts val="0"/>
              </a:spcBef>
              <a:buFont typeface="Symbol" panose="05050102010706020507" pitchFamily="18" charset="2"/>
              <a:buChar char=""/>
            </a:pPr>
            <a:r>
              <a:rPr lang="fr-FR" dirty="0">
                <a:effectLst/>
                <a:latin typeface="Calibri" panose="020F0502020204030204" pitchFamily="34" charset="0"/>
                <a:ea typeface="Calibri" panose="020F0502020204030204" pitchFamily="34" charset="0"/>
                <a:cs typeface="Times New Roman" panose="02020603050405020304" pitchFamily="18" charset="0"/>
              </a:rPr>
              <a:t>Coordination avec la DTN</a:t>
            </a:r>
          </a:p>
          <a:p>
            <a:pPr lvl="2" algn="just">
              <a:spcBef>
                <a:spcPts val="0"/>
              </a:spcBef>
              <a:buFont typeface="Symbol" panose="05050102010706020507" pitchFamily="18" charset="2"/>
              <a:buChar char=""/>
            </a:pPr>
            <a:r>
              <a:rPr lang="fr-FR" dirty="0">
                <a:effectLst/>
                <a:latin typeface="Calibri" panose="020F0502020204030204" pitchFamily="34" charset="0"/>
                <a:ea typeface="Calibri" panose="020F0502020204030204" pitchFamily="34" charset="0"/>
                <a:cs typeface="Times New Roman" panose="02020603050405020304" pitchFamily="18" charset="0"/>
              </a:rPr>
              <a:t>Coordination avec les familles</a:t>
            </a:r>
          </a:p>
          <a:p>
            <a:pPr lvl="1" algn="just">
              <a:spcBef>
                <a:spcPts val="0"/>
              </a:spcBef>
              <a:buFont typeface="Wingdings" panose="05000000000000000000" pitchFamily="2"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Organisation des stages</a:t>
            </a:r>
          </a:p>
          <a:p>
            <a:pPr lvl="1" algn="just">
              <a:spcBef>
                <a:spcPts val="0"/>
              </a:spcBef>
              <a:spcAft>
                <a:spcPts val="800"/>
              </a:spcAft>
              <a:buFont typeface="Wingdings" panose="05000000000000000000" pitchFamily="2"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Participation aux compétitions hors ligue </a:t>
            </a:r>
            <a:r>
              <a:rPr lang="fr-FR" sz="1800" dirty="0">
                <a:latin typeface="Calibri" panose="020F0502020204030204" pitchFamily="34" charset="0"/>
                <a:ea typeface="Calibri" panose="020F0502020204030204" pitchFamily="34" charset="0"/>
                <a:cs typeface="Times New Roman" panose="02020603050405020304" pitchFamily="18" charset="0"/>
              </a:rPr>
              <a:t>(CFR, internationaux jeunes, Euro </a:t>
            </a:r>
            <a:r>
              <a:rPr lang="fr-FR" sz="1800" dirty="0">
                <a:effectLst/>
                <a:latin typeface="Calibri" panose="020F0502020204030204" pitchFamily="34" charset="0"/>
                <a:ea typeface="Calibri" panose="020F0502020204030204" pitchFamily="34" charset="0"/>
                <a:cs typeface="Times New Roman" panose="02020603050405020304" pitchFamily="18" charset="0"/>
              </a:rPr>
              <a:t>minichamp’s…)</a:t>
            </a:r>
            <a:endParaRPr lang="fr-F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itre 1">
            <a:extLst>
              <a:ext uri="{FF2B5EF4-FFF2-40B4-BE49-F238E27FC236}">
                <a16:creationId xmlns:a16="http://schemas.microsoft.com/office/drawing/2014/main" id="{A460AA4A-87DB-47C1-92FF-71192DDDE2F6}"/>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Performance : Le pôle espoirs</a:t>
            </a:r>
          </a:p>
          <a:p>
            <a:pPr marL="22225">
              <a:tabLst>
                <a:tab pos="354013" algn="l"/>
              </a:tabLst>
            </a:pP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chemeClr val="tx2">
                    <a:lumMod val="25000"/>
                    <a:lumOff val="75000"/>
                  </a:schemeClr>
                </a:solidFill>
                <a:latin typeface="Calibri" panose="020F0502020204030204" pitchFamily="34" charset="0"/>
                <a:cs typeface="Calibri" panose="020F0502020204030204" pitchFamily="34" charset="0"/>
              </a:rPr>
              <a:t>1.	Diagnostic des  structures Actuelles 2020/21</a:t>
            </a: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2.	LES TROIS PILIERS DU PROJET</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rgbClr val="0070C0"/>
                </a:solidFill>
                <a:latin typeface="Calibri" panose="020F0502020204030204" pitchFamily="34" charset="0"/>
                <a:cs typeface="Calibri" panose="020F0502020204030204" pitchFamily="34" charset="0"/>
              </a:rPr>
              <a:t>3.	MISE EN ŒUVRE DU PROJET PÔLE ESPOIRS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4023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63FBF4F-C60B-4A2B-AACD-0E4673EB839E}"/>
              </a:ext>
            </a:extLst>
          </p:cNvPr>
          <p:cNvSpPr>
            <a:spLocks noGrp="1"/>
          </p:cNvSpPr>
          <p:nvPr>
            <p:ph idx="1"/>
          </p:nvPr>
        </p:nvSpPr>
        <p:spPr>
          <a:xfrm>
            <a:off x="4177203" y="451419"/>
            <a:ext cx="7286018" cy="5849369"/>
          </a:xfrm>
        </p:spPr>
        <p:txBody>
          <a:bodyPr anchor="t" anchorCtr="0">
            <a:noAutofit/>
          </a:bodyPr>
          <a:lstStyle/>
          <a:p>
            <a:pPr marL="342900" lvl="0" indent="-342900" algn="just">
              <a:lnSpc>
                <a:spcPct val="107000"/>
              </a:lnSpc>
              <a:spcAft>
                <a:spcPts val="800"/>
              </a:spcAft>
              <a:buFont typeface="Wingdings" panose="05000000000000000000" pitchFamily="2" charset="2"/>
              <a:buChar char=""/>
            </a:pPr>
            <a:r>
              <a:rPr lang="fr-FR" sz="18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Pôle espoirs décentralisé</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just">
              <a:lnSpc>
                <a:spcPct val="107000"/>
              </a:lnSpc>
              <a:spcBef>
                <a:spcPts val="0"/>
              </a:spcBef>
              <a:buNone/>
            </a:pPr>
            <a:r>
              <a:rPr lang="fr-FR" sz="1800" dirty="0">
                <a:latin typeface="Calibri" panose="020F0502020204030204" pitchFamily="34" charset="0"/>
                <a:ea typeface="Calibri" panose="020F0502020204030204" pitchFamily="34" charset="0"/>
                <a:cs typeface="Times New Roman" panose="02020603050405020304" pitchFamily="18" charset="0"/>
              </a:rPr>
              <a:t>Des structures r</a:t>
            </a:r>
            <a:r>
              <a:rPr lang="fr-FR" sz="1800" dirty="0">
                <a:effectLst/>
                <a:latin typeface="Calibri" panose="020F0502020204030204" pitchFamily="34" charset="0"/>
                <a:ea typeface="Calibri" panose="020F0502020204030204" pitchFamily="34" charset="0"/>
                <a:cs typeface="Times New Roman" panose="02020603050405020304" pitchFamily="18" charset="0"/>
              </a:rPr>
              <a:t>éférentes décentralisées (souplesse selon la configuration du territoire) qui répondent aux caractéristiques suivantes :</a:t>
            </a:r>
          </a:p>
          <a:p>
            <a:pPr lvl="2" algn="just">
              <a:lnSpc>
                <a:spcPct val="107000"/>
              </a:lnSpc>
              <a:spcBef>
                <a:spcPts val="0"/>
              </a:spcBef>
              <a:buFont typeface="Symbol" panose="05050102010706020507" pitchFamily="18" charset="2"/>
              <a:buChar char=""/>
            </a:pPr>
            <a:r>
              <a:rPr lang="fr-FR" dirty="0">
                <a:effectLst/>
                <a:latin typeface="Calibri" panose="020F0502020204030204" pitchFamily="34" charset="0"/>
                <a:ea typeface="Calibri" panose="020F0502020204030204" pitchFamily="34" charset="0"/>
                <a:cs typeface="Times New Roman" panose="02020603050405020304" pitchFamily="18" charset="0"/>
              </a:rPr>
              <a:t>Club  ou CD doté d’une culture de formation.</a:t>
            </a:r>
          </a:p>
          <a:p>
            <a:pPr lvl="2" algn="just">
              <a:lnSpc>
                <a:spcPct val="107000"/>
              </a:lnSpc>
              <a:spcBef>
                <a:spcPts val="0"/>
              </a:spcBef>
              <a:buFont typeface="Symbol" panose="05050102010706020507" pitchFamily="18" charset="2"/>
              <a:buChar char=""/>
            </a:pPr>
            <a:r>
              <a:rPr lang="fr-FR" dirty="0">
                <a:effectLst/>
                <a:latin typeface="Calibri" panose="020F0502020204030204" pitchFamily="34" charset="0"/>
                <a:ea typeface="Calibri" panose="020F0502020204030204" pitchFamily="34" charset="0"/>
                <a:cs typeface="Times New Roman" panose="02020603050405020304" pitchFamily="18" charset="0"/>
              </a:rPr>
              <a:t>Club ou CD ayant la capacité d’accueillir des joueurs supplémentaires.</a:t>
            </a:r>
          </a:p>
          <a:p>
            <a:pPr lvl="2" algn="just">
              <a:lnSpc>
                <a:spcPct val="107000"/>
              </a:lnSpc>
              <a:spcBef>
                <a:spcPts val="0"/>
              </a:spcBef>
              <a:buFont typeface="Symbol" panose="05050102010706020507" pitchFamily="18" charset="2"/>
              <a:buChar char=""/>
            </a:pPr>
            <a:r>
              <a:rPr lang="fr-FR" dirty="0">
                <a:effectLst/>
                <a:latin typeface="Calibri" panose="020F0502020204030204" pitchFamily="34" charset="0"/>
                <a:ea typeface="Calibri" panose="020F0502020204030204" pitchFamily="34" charset="0"/>
                <a:cs typeface="Times New Roman" panose="02020603050405020304" pitchFamily="18" charset="0"/>
              </a:rPr>
              <a:t>Moyens humains adéquats.</a:t>
            </a:r>
          </a:p>
          <a:p>
            <a:pPr lvl="2" algn="just">
              <a:lnSpc>
                <a:spcPct val="107000"/>
              </a:lnSpc>
              <a:spcBef>
                <a:spcPts val="0"/>
              </a:spcBef>
              <a:buFont typeface="Symbol" panose="05050102010706020507" pitchFamily="18"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Création d’un label structure référente régionale.</a:t>
            </a:r>
          </a:p>
          <a:p>
            <a:pPr lvl="2" algn="just">
              <a:lnSpc>
                <a:spcPct val="107000"/>
              </a:lnSpc>
              <a:spcBef>
                <a:spcPts val="0"/>
              </a:spcBef>
              <a:buFont typeface="Symbol" panose="05050102010706020507" pitchFamily="18"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Convention individuelle signée chaque année entre le joueur, le club d’origine, le club référent, le CD et la ligue.</a:t>
            </a:r>
          </a:p>
          <a:p>
            <a:pPr lvl="2" algn="just">
              <a:lnSpc>
                <a:spcPct val="107000"/>
              </a:lnSpc>
              <a:spcBef>
                <a:spcPts val="0"/>
              </a:spcBef>
              <a:buFont typeface="Symbol" panose="05050102010706020507" pitchFamily="18"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Indemnisation des clubs pour la mise à disposition de leur entraîneur/matériel/salle sur la base de la convention annuelle.</a:t>
            </a:r>
          </a:p>
          <a:p>
            <a:pPr lvl="2" algn="just">
              <a:lnSpc>
                <a:spcPct val="107000"/>
              </a:lnSpc>
              <a:spcBef>
                <a:spcPts val="0"/>
              </a:spcBef>
              <a:buFont typeface="Symbol" panose="05050102010706020507" pitchFamily="18" charset="2"/>
              <a:buChar char=""/>
            </a:pPr>
            <a:endParaRPr lang="fr-FR" dirty="0">
              <a:latin typeface="Calibri" panose="020F0502020204030204" pitchFamily="34" charset="0"/>
              <a:ea typeface="Calibri" panose="020F0502020204030204" pitchFamily="34" charset="0"/>
              <a:cs typeface="Times New Roman" panose="02020603050405020304" pitchFamily="18" charset="0"/>
            </a:endParaRPr>
          </a:p>
          <a:p>
            <a:pPr marL="914400" lvl="2" indent="0" algn="just">
              <a:lnSpc>
                <a:spcPct val="107000"/>
              </a:lnSpc>
              <a:spcAft>
                <a:spcPts val="800"/>
              </a:spcAft>
              <a:buNone/>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itre 1">
            <a:extLst>
              <a:ext uri="{FF2B5EF4-FFF2-40B4-BE49-F238E27FC236}">
                <a16:creationId xmlns:a16="http://schemas.microsoft.com/office/drawing/2014/main" id="{50ACEAFC-7B35-4323-8706-847DD3711A32}"/>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Performance : Le pôle espoirs</a:t>
            </a:r>
          </a:p>
          <a:p>
            <a:pPr marL="22225">
              <a:tabLst>
                <a:tab pos="354013" algn="l"/>
              </a:tabLst>
            </a:pP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chemeClr val="tx2">
                    <a:lumMod val="25000"/>
                    <a:lumOff val="75000"/>
                  </a:schemeClr>
                </a:solidFill>
                <a:latin typeface="Calibri" panose="020F0502020204030204" pitchFamily="34" charset="0"/>
                <a:cs typeface="Calibri" panose="020F0502020204030204" pitchFamily="34" charset="0"/>
              </a:rPr>
              <a:t>1.	Diagnostic des  structures Actuelles 2021/22</a:t>
            </a: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2.	LES TROIS PILIERS DU PROJET</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rgbClr val="0070C0"/>
                </a:solidFill>
                <a:latin typeface="Calibri" panose="020F0502020204030204" pitchFamily="34" charset="0"/>
                <a:cs typeface="Calibri" panose="020F0502020204030204" pitchFamily="34" charset="0"/>
              </a:rPr>
              <a:t>3.	MISE EN ŒUVRE DU PROJET PÔLE ESPOIRS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110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63FBF4F-C60B-4A2B-AACD-0E4673EB839E}"/>
              </a:ext>
            </a:extLst>
          </p:cNvPr>
          <p:cNvSpPr>
            <a:spLocks noGrp="1"/>
          </p:cNvSpPr>
          <p:nvPr>
            <p:ph idx="1"/>
          </p:nvPr>
        </p:nvSpPr>
        <p:spPr>
          <a:xfrm>
            <a:off x="4177203" y="451419"/>
            <a:ext cx="7286018" cy="5849369"/>
          </a:xfrm>
        </p:spPr>
        <p:txBody>
          <a:bodyPr anchor="t" anchorCtr="0">
            <a:noAutofit/>
          </a:bodyPr>
          <a:lstStyle/>
          <a:p>
            <a:pPr marL="342900" lvl="0" indent="-342900" algn="just">
              <a:spcBef>
                <a:spcPts val="0"/>
              </a:spcBef>
              <a:spcAft>
                <a:spcPts val="800"/>
              </a:spcAft>
              <a:buFont typeface="Wingdings" panose="05000000000000000000" pitchFamily="2" charset="2"/>
              <a:buChar char=""/>
            </a:pPr>
            <a:r>
              <a:rPr lang="fr-F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Cahier des charges sélection des joueurs</a:t>
            </a:r>
          </a:p>
          <a:p>
            <a:pPr marL="457200" lvl="1" indent="0" algn="just">
              <a:lnSpc>
                <a:spcPct val="107000"/>
              </a:lnSpc>
              <a:spcBef>
                <a:spcPts val="600"/>
              </a:spcBef>
              <a:buNone/>
            </a:pPr>
            <a:r>
              <a:rPr lang="fr-FR" sz="1800" dirty="0">
                <a:latin typeface="Calibri" panose="020F0502020204030204" pitchFamily="34" charset="0"/>
                <a:ea typeface="Calibri" panose="020F0502020204030204" pitchFamily="34" charset="0"/>
                <a:cs typeface="Times New Roman" panose="02020603050405020304" pitchFamily="18" charset="0"/>
              </a:rPr>
              <a:t>Définition d’un cahier des charges détaillé des joueurs sélectionnés avec des critères minimums en continuité de ceux de la détection :</a:t>
            </a:r>
          </a:p>
          <a:p>
            <a:pPr marL="1200150" lvl="2" indent="-285750" algn="just">
              <a:lnSpc>
                <a:spcPct val="107000"/>
              </a:lnSpc>
              <a:spcBef>
                <a:spcPts val="0"/>
              </a:spcBef>
              <a:buFont typeface="Courier New" panose="02070309020205020404" pitchFamily="49" charset="0"/>
              <a:buChar char="o"/>
            </a:pPr>
            <a:r>
              <a:rPr lang="fr-FR" dirty="0">
                <a:latin typeface="Calibri" panose="020F0502020204030204" pitchFamily="34" charset="0"/>
                <a:ea typeface="Calibri" panose="020F0502020204030204" pitchFamily="34" charset="0"/>
                <a:cs typeface="Times New Roman" panose="02020603050405020304" pitchFamily="18" charset="0"/>
              </a:rPr>
              <a:t>Année de démarrage du tennis de table</a:t>
            </a:r>
          </a:p>
          <a:p>
            <a:pPr marL="1200150" lvl="2" indent="-285750" algn="just">
              <a:lnSpc>
                <a:spcPct val="107000"/>
              </a:lnSpc>
              <a:spcBef>
                <a:spcPts val="0"/>
              </a:spcBef>
              <a:buFont typeface="Courier New" panose="02070309020205020404" pitchFamily="49" charset="0"/>
              <a:buChar char="o"/>
            </a:pPr>
            <a:r>
              <a:rPr lang="fr-FR" dirty="0">
                <a:latin typeface="Calibri" panose="020F0502020204030204" pitchFamily="34" charset="0"/>
                <a:ea typeface="Calibri" panose="020F0502020204030204" pitchFamily="34" charset="0"/>
                <a:cs typeface="Times New Roman" panose="02020603050405020304" pitchFamily="18" charset="0"/>
              </a:rPr>
              <a:t>Résultats notoires obtenus dans le cadre du programme détection</a:t>
            </a:r>
          </a:p>
          <a:p>
            <a:pPr marL="1200150" lvl="2" indent="-285750" algn="just">
              <a:lnSpc>
                <a:spcPct val="107000"/>
              </a:lnSpc>
              <a:spcBef>
                <a:spcPts val="0"/>
              </a:spcBef>
              <a:buFont typeface="Courier New" panose="02070309020205020404" pitchFamily="49" charset="0"/>
              <a:buChar char="o"/>
            </a:pPr>
            <a:r>
              <a:rPr lang="fr-FR" dirty="0">
                <a:latin typeface="Calibri" panose="020F0502020204030204" pitchFamily="34" charset="0"/>
                <a:ea typeface="Calibri" panose="020F0502020204030204" pitchFamily="34" charset="0"/>
                <a:cs typeface="Times New Roman" panose="02020603050405020304" pitchFamily="18" charset="0"/>
              </a:rPr>
              <a:t>Résultats au critérium fédéral durant l’année N et N-1</a:t>
            </a:r>
          </a:p>
          <a:p>
            <a:pPr marL="1200150" lvl="2" indent="-285750" algn="just">
              <a:lnSpc>
                <a:spcPct val="107000"/>
              </a:lnSpc>
              <a:spcBef>
                <a:spcPts val="0"/>
              </a:spcBef>
              <a:buFont typeface="Courier New" panose="02070309020205020404" pitchFamily="49" charset="0"/>
              <a:buChar char="o"/>
            </a:pPr>
            <a:r>
              <a:rPr lang="fr-FR" dirty="0">
                <a:latin typeface="Calibri" panose="020F0502020204030204" pitchFamily="34" charset="0"/>
                <a:ea typeface="Calibri" panose="020F0502020204030204" pitchFamily="34" charset="0"/>
                <a:cs typeface="Times New Roman" panose="02020603050405020304" pitchFamily="18" charset="0"/>
              </a:rPr>
              <a:t>Résultats lors des titres individuels régionaux N et N-1</a:t>
            </a:r>
          </a:p>
          <a:p>
            <a:pPr marL="1200150" lvl="2" indent="-285750" algn="just">
              <a:lnSpc>
                <a:spcPct val="107000"/>
              </a:lnSpc>
              <a:spcBef>
                <a:spcPts val="0"/>
              </a:spcBef>
              <a:buFont typeface="Courier New" panose="02070309020205020404" pitchFamily="49" charset="0"/>
              <a:buChar char="o"/>
            </a:pPr>
            <a:r>
              <a:rPr lang="fr-FR" dirty="0">
                <a:latin typeface="Calibri" panose="020F0502020204030204" pitchFamily="34" charset="0"/>
                <a:ea typeface="Calibri" panose="020F0502020204030204" pitchFamily="34" charset="0"/>
                <a:cs typeface="Times New Roman" panose="02020603050405020304" pitchFamily="18" charset="0"/>
              </a:rPr>
              <a:t>Catégorie d’âge</a:t>
            </a:r>
          </a:p>
          <a:p>
            <a:pPr marL="1200150" lvl="2" indent="-285750" algn="just">
              <a:lnSpc>
                <a:spcPct val="107000"/>
              </a:lnSpc>
              <a:spcBef>
                <a:spcPts val="0"/>
              </a:spcBef>
              <a:buFont typeface="Courier New" panose="02070309020205020404" pitchFamily="49" charset="0"/>
              <a:buChar char="o"/>
            </a:pPr>
            <a:r>
              <a:rPr lang="fr-FR" dirty="0">
                <a:latin typeface="Calibri" panose="020F0502020204030204" pitchFamily="34" charset="0"/>
                <a:ea typeface="Calibri" panose="020F0502020204030204" pitchFamily="34" charset="0"/>
                <a:cs typeface="Times New Roman" panose="02020603050405020304" pitchFamily="18" charset="0"/>
              </a:rPr>
              <a:t>Volume d’entraînement hebdomadaire</a:t>
            </a:r>
          </a:p>
          <a:p>
            <a:pPr marL="1200150" lvl="2" indent="-285750" algn="just">
              <a:lnSpc>
                <a:spcPct val="107000"/>
              </a:lnSpc>
              <a:spcBef>
                <a:spcPts val="0"/>
              </a:spcBef>
              <a:buFont typeface="Courier New" panose="02070309020205020404" pitchFamily="49" charset="0"/>
              <a:buChar char="o"/>
            </a:pPr>
            <a:r>
              <a:rPr lang="fr-FR" dirty="0">
                <a:latin typeface="Calibri" panose="020F0502020204030204" pitchFamily="34" charset="0"/>
                <a:ea typeface="Calibri" panose="020F0502020204030204" pitchFamily="34" charset="0"/>
                <a:cs typeface="Times New Roman" panose="02020603050405020304" pitchFamily="18" charset="0"/>
              </a:rPr>
              <a:t>Organisation du système de jeu (acquis techniques, schèmes de jeu assimilés…)</a:t>
            </a:r>
          </a:p>
          <a:p>
            <a:pPr marL="1200150" lvl="2" indent="-285750" algn="just">
              <a:lnSpc>
                <a:spcPct val="107000"/>
              </a:lnSpc>
              <a:spcBef>
                <a:spcPts val="0"/>
              </a:spcBef>
              <a:buFont typeface="Courier New" panose="02070309020205020404" pitchFamily="49" charset="0"/>
              <a:buChar char="o"/>
            </a:pPr>
            <a:r>
              <a:rPr lang="fr-FR" dirty="0">
                <a:latin typeface="Calibri" panose="020F0502020204030204" pitchFamily="34" charset="0"/>
                <a:ea typeface="Calibri" panose="020F0502020204030204" pitchFamily="34" charset="0"/>
                <a:cs typeface="Times New Roman" panose="02020603050405020304" pitchFamily="18" charset="0"/>
              </a:rPr>
              <a:t>Eventuels tests de sélection</a:t>
            </a:r>
            <a:endParaRPr lang="fr-F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719138" lvl="1" indent="-285750" algn="just">
              <a:lnSpc>
                <a:spcPct val="107000"/>
              </a:lnSpc>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itre 1">
            <a:extLst>
              <a:ext uri="{FF2B5EF4-FFF2-40B4-BE49-F238E27FC236}">
                <a16:creationId xmlns:a16="http://schemas.microsoft.com/office/drawing/2014/main" id="{304D7F35-07FF-4B0B-AB52-1C4E7A196AFE}"/>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Performance : Le pôle espoirs</a:t>
            </a:r>
          </a:p>
          <a:p>
            <a:pPr marL="22225">
              <a:tabLst>
                <a:tab pos="354013" algn="l"/>
              </a:tabLst>
            </a:pP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chemeClr val="tx2">
                    <a:lumMod val="25000"/>
                    <a:lumOff val="75000"/>
                  </a:schemeClr>
                </a:solidFill>
                <a:latin typeface="Calibri" panose="020F0502020204030204" pitchFamily="34" charset="0"/>
                <a:cs typeface="Calibri" panose="020F0502020204030204" pitchFamily="34" charset="0"/>
              </a:rPr>
              <a:t>1.	Diagnostic des  structures Actuelles 2021/22</a:t>
            </a: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2.	LES TROIS PILIERS DU PROJET</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rgbClr val="0070C0"/>
                </a:solidFill>
                <a:latin typeface="Calibri" panose="020F0502020204030204" pitchFamily="34" charset="0"/>
                <a:cs typeface="Calibri" panose="020F0502020204030204" pitchFamily="34" charset="0"/>
              </a:rPr>
              <a:t>3.	MISE EN ŒUVRE DU PROJET PÔLE ESPOIRS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085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63FBF4F-C60B-4A2B-AACD-0E4673EB839E}"/>
              </a:ext>
            </a:extLst>
          </p:cNvPr>
          <p:cNvSpPr>
            <a:spLocks noGrp="1"/>
          </p:cNvSpPr>
          <p:nvPr>
            <p:ph idx="1"/>
          </p:nvPr>
        </p:nvSpPr>
        <p:spPr>
          <a:xfrm>
            <a:off x="3448425" y="107005"/>
            <a:ext cx="8014796" cy="6663446"/>
          </a:xfrm>
        </p:spPr>
        <p:txBody>
          <a:bodyPr anchor="t" anchorCtr="0">
            <a:noAutofit/>
          </a:bodyPr>
          <a:lstStyle/>
          <a:p>
            <a:pPr marL="342900" lvl="0" indent="-342900" algn="just">
              <a:spcBef>
                <a:spcPts val="0"/>
              </a:spcBef>
              <a:spcAft>
                <a:spcPts val="600"/>
              </a:spcAft>
              <a:buFont typeface="Wingdings" panose="05000000000000000000" pitchFamily="2" charset="2"/>
              <a:buChar char=""/>
            </a:pPr>
            <a:r>
              <a:rPr lang="fr-F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Etat d’avancement  à fin août 2021</a:t>
            </a:r>
          </a:p>
          <a:p>
            <a:pPr>
              <a:spcBef>
                <a:spcPts val="0"/>
              </a:spcBef>
            </a:pPr>
            <a:r>
              <a:rPr lang="fr-FR" sz="1600" b="1" u="sng" dirty="0"/>
              <a:t>Mi-avril</a:t>
            </a:r>
            <a:r>
              <a:rPr lang="fr-FR" sz="1600" dirty="0"/>
              <a:t> </a:t>
            </a:r>
          </a:p>
          <a:p>
            <a:pPr lvl="1">
              <a:spcBef>
                <a:spcPts val="0"/>
              </a:spcBef>
              <a:buFont typeface="Wingdings" panose="05000000000000000000" pitchFamily="2" charset="2"/>
              <a:buChar char="ü"/>
            </a:pPr>
            <a:r>
              <a:rPr lang="fr-FR" sz="1600" dirty="0"/>
              <a:t>la Commission Technique Régionale a reçu 36 candidatures à la sélection au pôle espoirs décentralisé. </a:t>
            </a:r>
          </a:p>
          <a:p>
            <a:pPr lvl="1">
              <a:spcBef>
                <a:spcPts val="0"/>
              </a:spcBef>
              <a:buFont typeface="Wingdings" panose="05000000000000000000" pitchFamily="2" charset="2"/>
              <a:buChar char="ü"/>
            </a:pPr>
            <a:r>
              <a:rPr lang="fr-FR" sz="1600" dirty="0"/>
              <a:t>Suivant le nouveau cahier des charges, la commission a sélectionné et transmis 17 candidatures à la DTN.</a:t>
            </a:r>
          </a:p>
          <a:p>
            <a:pPr>
              <a:spcBef>
                <a:spcPts val="0"/>
              </a:spcBef>
            </a:pPr>
            <a:r>
              <a:rPr lang="fr-FR" sz="1600" b="1" u="sng" dirty="0"/>
              <a:t>Mi-mai</a:t>
            </a:r>
            <a:r>
              <a:rPr lang="fr-FR" sz="1600" dirty="0"/>
              <a:t> </a:t>
            </a:r>
          </a:p>
          <a:p>
            <a:pPr lvl="1">
              <a:spcBef>
                <a:spcPts val="0"/>
              </a:spcBef>
              <a:buFont typeface="Wingdings" panose="05000000000000000000" pitchFamily="2" charset="2"/>
              <a:buChar char="ü"/>
            </a:pPr>
            <a:r>
              <a:rPr lang="fr-FR" sz="1600" b="1" dirty="0"/>
              <a:t>La DTN a validé 7 sélectionnés pour le pôle espoirs.</a:t>
            </a:r>
          </a:p>
          <a:p>
            <a:pPr lvl="1">
              <a:spcBef>
                <a:spcPts val="0"/>
              </a:spcBef>
              <a:buFont typeface="Wingdings" panose="05000000000000000000" pitchFamily="2" charset="2"/>
              <a:buChar char="ü"/>
            </a:pPr>
            <a:r>
              <a:rPr lang="fr-FR" sz="1600" b="1" dirty="0"/>
              <a:t>Face à ce nombre réduit de joueurs, la Commission Technique Régionale a décidé de créer un pôle régional additionnel pour accueillir 10 joueurs supplémentaires</a:t>
            </a:r>
            <a:r>
              <a:rPr lang="fr-FR" sz="1600" dirty="0"/>
              <a:t> et ainsi porter le nombre total de sélectionnés aux 17 joueurs initiaux.</a:t>
            </a:r>
          </a:p>
          <a:p>
            <a:pPr lvl="1">
              <a:spcBef>
                <a:spcPts val="0"/>
              </a:spcBef>
              <a:buFont typeface="Wingdings" panose="05000000000000000000" pitchFamily="2" charset="2"/>
              <a:buChar char="ü"/>
            </a:pPr>
            <a:r>
              <a:rPr lang="fr-FR" sz="1600" dirty="0"/>
              <a:t>A la suite de cette sélection, la CTN a déterminé 12 structures référentes portant sur 11 clubs et 1 Comité Départemental.</a:t>
            </a:r>
          </a:p>
          <a:p>
            <a:pPr lvl="1">
              <a:spcBef>
                <a:spcPts val="0"/>
              </a:spcBef>
              <a:buFont typeface="Wingdings" panose="05000000000000000000" pitchFamily="2" charset="2"/>
              <a:buChar char="ü"/>
            </a:pPr>
            <a:r>
              <a:rPr lang="fr-FR" sz="1600" dirty="0"/>
              <a:t>La CTN a rédigé deux conventions types correspondant au pôle espoirs (fédéral) et au pôle régional. Ces conventions listent les attendues des différentes parties prenantes: la ligue, le CD, la structure référente, le club d'appartenance, le joueur et ses parents,</a:t>
            </a:r>
          </a:p>
          <a:p>
            <a:pPr>
              <a:spcBef>
                <a:spcPts val="0"/>
              </a:spcBef>
            </a:pPr>
            <a:r>
              <a:rPr lang="fr-FR" sz="1600" b="1" u="sng" dirty="0"/>
              <a:t>Depuis début juin</a:t>
            </a:r>
            <a:endParaRPr lang="fr-FR" sz="1600" dirty="0"/>
          </a:p>
          <a:p>
            <a:pPr lvl="1">
              <a:spcBef>
                <a:spcPts val="0"/>
              </a:spcBef>
              <a:buFont typeface="Wingdings" panose="05000000000000000000" pitchFamily="2" charset="2"/>
              <a:buChar char="ü"/>
            </a:pPr>
            <a:r>
              <a:rPr lang="fr-FR" sz="1600" dirty="0"/>
              <a:t>Malory </a:t>
            </a:r>
            <a:r>
              <a:rPr lang="fr-FR" sz="1600" dirty="0" err="1"/>
              <a:t>Lasnier</a:t>
            </a:r>
            <a:r>
              <a:rPr lang="fr-FR" sz="1600" dirty="0"/>
              <a:t>, coordinatrice du pôle, est en contact avec les structures référentes pour fournir les explications nécessaires et valider leur adhésion au dispositif. </a:t>
            </a:r>
          </a:p>
          <a:p>
            <a:pPr lvl="1">
              <a:spcBef>
                <a:spcPts val="0"/>
              </a:spcBef>
              <a:buFont typeface="Wingdings" panose="05000000000000000000" pitchFamily="2" charset="2"/>
              <a:buChar char="ü"/>
            </a:pPr>
            <a:r>
              <a:rPr lang="fr-FR" sz="1600" dirty="0"/>
              <a:t>Les sélectionnés au pôle se sont retrouvés à un premier stage du 8 au 10 juillet à Lons le Saunier.</a:t>
            </a:r>
          </a:p>
          <a:p>
            <a:pPr lvl="1">
              <a:spcBef>
                <a:spcPts val="0"/>
              </a:spcBef>
              <a:buFont typeface="Wingdings" panose="05000000000000000000" pitchFamily="2" charset="2"/>
              <a:buChar char="ü"/>
            </a:pPr>
            <a:r>
              <a:rPr lang="fr-FR" sz="1600" dirty="0"/>
              <a:t>Un deuxième stage est prévu du 22 au 26 août à Mâcon.</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2">
              <a:buFont typeface="Wingdings" panose="05000000000000000000" pitchFamily="2" charset="2"/>
              <a:buChar char="ü"/>
            </a:pPr>
            <a:endParaRPr lang="fr-FR" sz="1600" dirty="0"/>
          </a:p>
        </p:txBody>
      </p:sp>
      <p:sp>
        <p:nvSpPr>
          <p:cNvPr id="9" name="Titre 1">
            <a:extLst>
              <a:ext uri="{FF2B5EF4-FFF2-40B4-BE49-F238E27FC236}">
                <a16:creationId xmlns:a16="http://schemas.microsoft.com/office/drawing/2014/main" id="{304D7F35-07FF-4B0B-AB52-1C4E7A196AFE}"/>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Performance : Le pôle espoirs</a:t>
            </a:r>
          </a:p>
          <a:p>
            <a:pPr marL="22225">
              <a:tabLst>
                <a:tab pos="354013" algn="l"/>
              </a:tabLst>
            </a:pP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chemeClr val="tx2">
                    <a:lumMod val="25000"/>
                    <a:lumOff val="75000"/>
                  </a:schemeClr>
                </a:solidFill>
                <a:latin typeface="Calibri" panose="020F0502020204030204" pitchFamily="34" charset="0"/>
                <a:cs typeface="Calibri" panose="020F0502020204030204" pitchFamily="34" charset="0"/>
              </a:rPr>
              <a:t>1.	Diagnostic des  structures Actuelles</a:t>
            </a: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2.	LES TROIS PILIERS DU PROJET</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rgbClr val="0070C0"/>
                </a:solidFill>
                <a:latin typeface="Calibri" panose="020F0502020204030204" pitchFamily="34" charset="0"/>
                <a:cs typeface="Calibri" panose="020F0502020204030204" pitchFamily="34" charset="0"/>
              </a:rPr>
              <a:t>3.	MISE EN ŒUVRE DU PROJET PÔLE ESPOIRS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3162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63FBF4F-C60B-4A2B-AACD-0E4673EB839E}"/>
              </a:ext>
            </a:extLst>
          </p:cNvPr>
          <p:cNvSpPr>
            <a:spLocks noGrp="1"/>
          </p:cNvSpPr>
          <p:nvPr>
            <p:ph idx="1"/>
          </p:nvPr>
        </p:nvSpPr>
        <p:spPr>
          <a:xfrm>
            <a:off x="3448425" y="204281"/>
            <a:ext cx="8014796" cy="6498076"/>
          </a:xfrm>
        </p:spPr>
        <p:txBody>
          <a:bodyPr anchor="t" anchorCtr="0">
            <a:noAutofit/>
          </a:bodyPr>
          <a:lstStyle/>
          <a:p>
            <a:pPr marL="342900" lvl="0" indent="-342900" algn="just">
              <a:spcBef>
                <a:spcPts val="0"/>
              </a:spcBef>
              <a:spcAft>
                <a:spcPts val="600"/>
              </a:spcAft>
              <a:buFont typeface="Wingdings" panose="05000000000000000000" pitchFamily="2" charset="2"/>
              <a:buChar char=""/>
            </a:pPr>
            <a:r>
              <a:rPr lang="fr-F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Etat d’avancement  à fin août 2021</a:t>
            </a:r>
          </a:p>
          <a:p>
            <a:r>
              <a:rPr lang="fr-FR" sz="1600" b="1" u="sng" dirty="0"/>
              <a:t>Dès début septembre</a:t>
            </a:r>
            <a:r>
              <a:rPr lang="fr-FR" sz="1600" dirty="0"/>
              <a:t>, chaque convention, une par joueur, fera l'objet d'une rencontre pour signature, en présentiel sur le site de la structure référente, avec les représentants des différentes parties prenantes.</a:t>
            </a:r>
          </a:p>
          <a:p>
            <a:pPr marL="457200" lvl="1" indent="0">
              <a:buNone/>
            </a:pPr>
            <a:endParaRPr lang="fr-FR" sz="1600" dirty="0"/>
          </a:p>
          <a:p>
            <a:pPr marL="457200" lvl="1" indent="0">
              <a:spcBef>
                <a:spcPts val="0"/>
              </a:spcBef>
              <a:buNone/>
            </a:pPr>
            <a:r>
              <a:rPr lang="fr-FR" sz="1600" u="sng" dirty="0"/>
              <a:t>Tableau des éléments constitutifs des pôles espoirs et régional</a:t>
            </a:r>
          </a:p>
          <a:p>
            <a:pPr marL="914400" lvl="2" indent="0">
              <a:spcBef>
                <a:spcPts val="0"/>
              </a:spcBef>
              <a:buNone/>
            </a:pPr>
            <a:r>
              <a:rPr lang="fr-FR" sz="1400" dirty="0"/>
              <a:t>Les joueurs retenus par la DTN pour le pôle espoirs (fédéral) sont en caractère gras dans la liste des joueurs sélectionnés.</a:t>
            </a:r>
          </a:p>
          <a:p>
            <a:pPr marL="914400" lvl="2" indent="0">
              <a:spcBef>
                <a:spcPts val="0"/>
              </a:spcBef>
              <a:buNone/>
            </a:pPr>
            <a:r>
              <a:rPr lang="fr-FR" sz="1400" dirty="0"/>
              <a:t>Ces éléments sont valables au 30 juin avant toutes éventuelles mutations</a:t>
            </a:r>
          </a:p>
          <a:p>
            <a:pPr algn="just">
              <a:spcBef>
                <a:spcPts val="0"/>
              </a:spcBef>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itre 1">
            <a:extLst>
              <a:ext uri="{FF2B5EF4-FFF2-40B4-BE49-F238E27FC236}">
                <a16:creationId xmlns:a16="http://schemas.microsoft.com/office/drawing/2014/main" id="{304D7F35-07FF-4B0B-AB52-1C4E7A196AFE}"/>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Performance : Le pôle espoirs</a:t>
            </a:r>
          </a:p>
          <a:p>
            <a:pPr marL="22225">
              <a:tabLst>
                <a:tab pos="354013" algn="l"/>
              </a:tabLst>
            </a:pP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chemeClr val="tx2">
                    <a:lumMod val="25000"/>
                    <a:lumOff val="75000"/>
                  </a:schemeClr>
                </a:solidFill>
                <a:latin typeface="Calibri" panose="020F0502020204030204" pitchFamily="34" charset="0"/>
                <a:cs typeface="Calibri" panose="020F0502020204030204" pitchFamily="34" charset="0"/>
              </a:rPr>
              <a:t>1.	Diagnostic des  structures Actuelles</a:t>
            </a: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2.	LES TROIS PILIERS DU PROJET</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rgbClr val="0070C0"/>
                </a:solidFill>
                <a:latin typeface="Calibri" panose="020F0502020204030204" pitchFamily="34" charset="0"/>
                <a:cs typeface="Calibri" panose="020F0502020204030204" pitchFamily="34" charset="0"/>
              </a:rPr>
              <a:t>3.	MISE EN ŒUVRE DU PROJET PÔLE ESPOIRS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6545" y="2825234"/>
            <a:ext cx="5677710" cy="4032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9112" y="2767531"/>
            <a:ext cx="1931447" cy="1833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816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Titre 1">
            <a:extLst>
              <a:ext uri="{FF2B5EF4-FFF2-40B4-BE49-F238E27FC236}">
                <a16:creationId xmlns:a16="http://schemas.microsoft.com/office/drawing/2014/main" id="{13CCDE9C-0323-44BC-B2B0-F36222BE379B}"/>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Détection : recruter les 4/7 ans</a:t>
            </a:r>
          </a:p>
          <a:p>
            <a:pPr marL="22225">
              <a:tabLst>
                <a:tab pos="354013" algn="l"/>
              </a:tabLst>
            </a:pPr>
            <a:endParaRPr lang="fr-FR" sz="1800" b="1" i="0" dirty="0">
              <a:solidFill>
                <a:schemeClr val="tx2">
                  <a:lumMod val="50000"/>
                  <a:lumOff val="50000"/>
                </a:schemeClr>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chemeClr val="tx2">
                    <a:lumMod val="25000"/>
                    <a:lumOff val="75000"/>
                  </a:schemeClr>
                </a:solidFill>
                <a:latin typeface="Calibri" panose="020F0502020204030204" pitchFamily="34" charset="0"/>
                <a:cs typeface="Calibri" panose="020F0502020204030204" pitchFamily="34" charset="0"/>
              </a:rPr>
              <a:t>1, Diagnostic</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2. Objectifs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3. Plan D’ACTIONS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4. Mise en œuvre</a:t>
            </a:r>
          </a:p>
        </p:txBody>
      </p:sp>
      <p:sp>
        <p:nvSpPr>
          <p:cNvPr id="8"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04470"/>
            <a:ext cx="8419320" cy="6054696"/>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Diagnostique</a:t>
            </a:r>
          </a:p>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Objectifs</a:t>
            </a:r>
          </a:p>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Plan d’actions</a:t>
            </a:r>
          </a:p>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Mise œuvre</a:t>
            </a:r>
          </a:p>
          <a:p>
            <a:pPr marL="0" indent="0">
              <a:buNone/>
            </a:pPr>
            <a:endParaRPr lang="fr-FR" sz="1800" b="1" u="sng" dirty="0">
              <a:solidFill>
                <a:srgbClr val="0070C0"/>
              </a:solidFill>
              <a:latin typeface="Calibri" panose="020F0502020204030204" pitchFamily="34" charset="0"/>
              <a:cs typeface="Calibri" panose="020F0502020204030204" pitchFamily="34" charset="0"/>
            </a:endParaRPr>
          </a:p>
          <a:p>
            <a:pPr marL="0" indent="0">
              <a:buNone/>
            </a:pPr>
            <a:r>
              <a:rPr lang="fr-FR" sz="1800" b="1" dirty="0">
                <a:solidFill>
                  <a:schemeClr val="tx1"/>
                </a:solidFill>
                <a:latin typeface="Calibri" panose="020F0502020204030204" pitchFamily="34" charset="0"/>
                <a:cs typeface="Calibri" panose="020F0502020204030204" pitchFamily="34" charset="0"/>
              </a:rPr>
              <a:t>A partir du questionnaire lancé en début d’année, la prochaine réunion de l’ETR en lien avec la commission développement,  permettra  :</a:t>
            </a:r>
          </a:p>
          <a:p>
            <a:pPr lvl="1">
              <a:buFont typeface="Wingdings" panose="05000000000000000000" pitchFamily="2" charset="2"/>
              <a:buChar char="q"/>
            </a:pPr>
            <a:r>
              <a:rPr lang="fr-FR" sz="1800" b="1" dirty="0">
                <a:solidFill>
                  <a:schemeClr val="tx1"/>
                </a:solidFill>
                <a:latin typeface="Calibri" panose="020F0502020204030204" pitchFamily="34" charset="0"/>
                <a:cs typeface="Calibri" panose="020F0502020204030204" pitchFamily="34" charset="0"/>
              </a:rPr>
              <a:t>Le diagnostique de la situation actuelle</a:t>
            </a:r>
          </a:p>
          <a:p>
            <a:pPr lvl="1">
              <a:buFont typeface="Wingdings" panose="05000000000000000000" pitchFamily="2" charset="2"/>
              <a:buChar char="q"/>
            </a:pPr>
            <a:r>
              <a:rPr lang="fr-FR" sz="1800" b="1" dirty="0">
                <a:solidFill>
                  <a:schemeClr val="tx1"/>
                </a:solidFill>
                <a:latin typeface="Calibri" panose="020F0502020204030204" pitchFamily="34" charset="0"/>
                <a:cs typeface="Calibri" panose="020F0502020204030204" pitchFamily="34" charset="0"/>
              </a:rPr>
              <a:t>La définition des objectifs</a:t>
            </a:r>
          </a:p>
          <a:p>
            <a:pPr lvl="1">
              <a:buFont typeface="Wingdings" panose="05000000000000000000" pitchFamily="2" charset="2"/>
              <a:buChar char="q"/>
            </a:pPr>
            <a:r>
              <a:rPr lang="fr-FR" sz="1800" b="1" dirty="0">
                <a:solidFill>
                  <a:schemeClr val="tx1"/>
                </a:solidFill>
                <a:latin typeface="Calibri" panose="020F0502020204030204" pitchFamily="34" charset="0"/>
                <a:cs typeface="Calibri" panose="020F0502020204030204" pitchFamily="34" charset="0"/>
              </a:rPr>
              <a:t>La détermination du plan d’actions en incluant celles de la commission Développement</a:t>
            </a:r>
          </a:p>
          <a:p>
            <a:pPr lvl="1">
              <a:buFont typeface="Wingdings" panose="05000000000000000000" pitchFamily="2" charset="2"/>
              <a:buChar char="q"/>
            </a:pPr>
            <a:r>
              <a:rPr lang="fr-FR" sz="1800" b="1" dirty="0">
                <a:solidFill>
                  <a:schemeClr val="tx1"/>
                </a:solidFill>
                <a:latin typeface="Calibri" panose="020F0502020204030204" pitchFamily="34" charset="0"/>
                <a:cs typeface="Calibri" panose="020F0502020204030204" pitchFamily="34" charset="0"/>
              </a:rPr>
              <a:t>Le lancement de la mise en œuvre</a:t>
            </a: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r>
              <a:rPr lang="fr-FR" sz="1800" b="1" dirty="0">
                <a:solidFill>
                  <a:schemeClr val="tx1"/>
                </a:solidFill>
                <a:latin typeface="Calibri" panose="020F0502020204030204" pitchFamily="34" charset="0"/>
                <a:cs typeface="Calibri" panose="020F0502020204030204" pitchFamily="34" charset="0"/>
              </a:rPr>
              <a:t>Référent :   ETR + Commission Développement</a:t>
            </a: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endParaRPr lang="fr-FR" sz="2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10971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86383"/>
            <a:ext cx="7863987" cy="6245157"/>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fr-FR" sz="2800" b="1" u="sng" dirty="0">
                <a:solidFill>
                  <a:srgbClr val="0070C0"/>
                </a:solidFill>
                <a:latin typeface="Calibri" panose="020F0502020204030204" pitchFamily="34" charset="0"/>
                <a:cs typeface="Calibri" panose="020F0502020204030204" pitchFamily="34" charset="0"/>
              </a:rPr>
              <a:t>Le projet sportif territorial : Avertissement</a:t>
            </a:r>
          </a:p>
          <a:p>
            <a:pPr marL="0" indent="0">
              <a:buFont typeface="Arial" panose="020B0604020202020204" pitchFamily="34" charset="0"/>
              <a:buNone/>
            </a:pPr>
            <a:r>
              <a:rPr lang="fr-FR" sz="2000" b="1" dirty="0">
                <a:solidFill>
                  <a:schemeClr val="tx1"/>
                </a:solidFill>
                <a:latin typeface="Calibri" panose="020F0502020204030204" pitchFamily="34" charset="0"/>
                <a:cs typeface="Calibri" panose="020F0502020204030204" pitchFamily="34" charset="0"/>
              </a:rPr>
              <a:t>Ce document a deux fonctions : </a:t>
            </a:r>
          </a:p>
          <a:p>
            <a:pPr lvl="1">
              <a:buFont typeface="Wingdings" panose="05000000000000000000" pitchFamily="2" charset="2"/>
              <a:buChar char="§"/>
            </a:pPr>
            <a:r>
              <a:rPr lang="fr-FR" b="1" dirty="0">
                <a:solidFill>
                  <a:schemeClr val="tx1"/>
                </a:solidFill>
                <a:latin typeface="Calibri" panose="020F0502020204030204" pitchFamily="34" charset="0"/>
                <a:cs typeface="Calibri" panose="020F0502020204030204" pitchFamily="34" charset="0"/>
              </a:rPr>
              <a:t>Définir le projet dans sa version initiale V0</a:t>
            </a:r>
          </a:p>
          <a:p>
            <a:pPr lvl="1">
              <a:buFont typeface="Wingdings" panose="05000000000000000000" pitchFamily="2" charset="2"/>
              <a:buChar char="§"/>
            </a:pPr>
            <a:r>
              <a:rPr lang="fr-FR" b="1" dirty="0">
                <a:solidFill>
                  <a:schemeClr val="tx1"/>
                </a:solidFill>
                <a:latin typeface="Calibri" panose="020F0502020204030204" pitchFamily="34" charset="0"/>
                <a:cs typeface="Calibri" panose="020F0502020204030204" pitchFamily="34" charset="0"/>
              </a:rPr>
              <a:t>Suivre la mise en œuvre du projet au travers des différentes versions du document</a:t>
            </a:r>
          </a:p>
          <a:p>
            <a:pPr marL="0" indent="0">
              <a:buNone/>
            </a:pPr>
            <a:r>
              <a:rPr lang="fr-FR" sz="2000" b="1" dirty="0">
                <a:solidFill>
                  <a:schemeClr val="tx1"/>
                </a:solidFill>
                <a:latin typeface="Calibri" panose="020F0502020204030204" pitchFamily="34" charset="0"/>
                <a:cs typeface="Calibri" panose="020F0502020204030204" pitchFamily="34" charset="0"/>
              </a:rPr>
              <a:t>Suivi des versions</a:t>
            </a:r>
          </a:p>
          <a:p>
            <a:pPr lvl="1">
              <a:buFont typeface="Wingdings" panose="05000000000000000000" pitchFamily="2" charset="2"/>
              <a:buChar char="ü"/>
            </a:pPr>
            <a:r>
              <a:rPr lang="fr-FR" b="1" dirty="0">
                <a:solidFill>
                  <a:schemeClr val="tx1"/>
                </a:solidFill>
                <a:latin typeface="Calibri" panose="020F0502020204030204" pitchFamily="34" charset="0"/>
                <a:cs typeface="Calibri" panose="020F0502020204030204" pitchFamily="34" charset="0"/>
              </a:rPr>
              <a:t>Janvier 2021 : 	V0 – initialisation du document</a:t>
            </a:r>
          </a:p>
          <a:p>
            <a:pPr marL="742950" lvl="2" indent="-285750">
              <a:spcBef>
                <a:spcPts val="1000"/>
              </a:spcBef>
              <a:buFont typeface="Wingdings" panose="05000000000000000000" pitchFamily="2" charset="2"/>
              <a:buChar char="ü"/>
            </a:pPr>
            <a:r>
              <a:rPr lang="fr-FR" sz="2000" b="1" dirty="0">
                <a:solidFill>
                  <a:schemeClr val="tx1"/>
                </a:solidFill>
                <a:latin typeface="Calibri" panose="020F0502020204030204" pitchFamily="34" charset="0"/>
                <a:cs typeface="Calibri" panose="020F0502020204030204" pitchFamily="34" charset="0"/>
              </a:rPr>
              <a:t>Août 2021 : 	V1 – Définition de l’ETR et Pôle espoirs</a:t>
            </a:r>
          </a:p>
          <a:p>
            <a:pPr lvl="1">
              <a:buFont typeface="Wingdings" panose="05000000000000000000" pitchFamily="2" charset="2"/>
              <a:buChar char="ü"/>
            </a:pPr>
            <a:endParaRPr lang="fr-FR"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770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Titre 1">
            <a:extLst>
              <a:ext uri="{FF2B5EF4-FFF2-40B4-BE49-F238E27FC236}">
                <a16:creationId xmlns:a16="http://schemas.microsoft.com/office/drawing/2014/main" id="{13CCDE9C-0323-44BC-B2B0-F36222BE379B}"/>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Détection : Détecter les 8/10 ans</a:t>
            </a:r>
          </a:p>
          <a:p>
            <a:pPr marL="22225">
              <a:tabLst>
                <a:tab pos="354013" algn="l"/>
              </a:tabLst>
            </a:pPr>
            <a:endParaRPr lang="fr-FR" sz="1800" b="1" i="0" dirty="0">
              <a:solidFill>
                <a:schemeClr val="tx2">
                  <a:lumMod val="50000"/>
                  <a:lumOff val="50000"/>
                </a:schemeClr>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chemeClr val="tx2">
                    <a:lumMod val="25000"/>
                    <a:lumOff val="75000"/>
                  </a:schemeClr>
                </a:solidFill>
                <a:latin typeface="Calibri" panose="020F0502020204030204" pitchFamily="34" charset="0"/>
                <a:cs typeface="Calibri" panose="020F0502020204030204" pitchFamily="34" charset="0"/>
              </a:rPr>
              <a:t>1, Diagnostic</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2. Objectifs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3. Plan D’ACTIONS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4. Mise en œuvre</a:t>
            </a:r>
          </a:p>
        </p:txBody>
      </p:sp>
      <p:sp>
        <p:nvSpPr>
          <p:cNvPr id="8"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04470"/>
            <a:ext cx="8419320" cy="6054696"/>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Diagnostique</a:t>
            </a:r>
          </a:p>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Objectifs</a:t>
            </a:r>
          </a:p>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Plan d’actions</a:t>
            </a:r>
          </a:p>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Mise œuvre</a:t>
            </a:r>
          </a:p>
          <a:p>
            <a:pPr marL="0" indent="0">
              <a:buNone/>
            </a:pPr>
            <a:endParaRPr lang="fr-FR" sz="1800" b="1" u="sng" dirty="0">
              <a:solidFill>
                <a:srgbClr val="0070C0"/>
              </a:solidFill>
              <a:latin typeface="Calibri" panose="020F0502020204030204" pitchFamily="34" charset="0"/>
              <a:cs typeface="Calibri" panose="020F0502020204030204" pitchFamily="34" charset="0"/>
            </a:endParaRPr>
          </a:p>
          <a:p>
            <a:pPr marL="0" indent="0">
              <a:buNone/>
            </a:pPr>
            <a:r>
              <a:rPr lang="fr-FR" sz="1800" b="1" dirty="0">
                <a:solidFill>
                  <a:schemeClr val="tx1"/>
                </a:solidFill>
                <a:latin typeface="Calibri" panose="020F0502020204030204" pitchFamily="34" charset="0"/>
                <a:cs typeface="Calibri" panose="020F0502020204030204" pitchFamily="34" charset="0"/>
              </a:rPr>
              <a:t>A partir du questionnaire lancé début septembre, la prochaine réunion de l’ETR permettra  :</a:t>
            </a:r>
          </a:p>
          <a:p>
            <a:pPr lvl="1">
              <a:buFont typeface="Wingdings" panose="05000000000000000000" pitchFamily="2" charset="2"/>
              <a:buChar char="q"/>
            </a:pPr>
            <a:r>
              <a:rPr lang="fr-FR" sz="1800" b="1" dirty="0">
                <a:solidFill>
                  <a:schemeClr val="tx1"/>
                </a:solidFill>
                <a:latin typeface="Calibri" panose="020F0502020204030204" pitchFamily="34" charset="0"/>
                <a:cs typeface="Calibri" panose="020F0502020204030204" pitchFamily="34" charset="0"/>
              </a:rPr>
              <a:t>Le diagnostique de la situation actuelle</a:t>
            </a:r>
          </a:p>
          <a:p>
            <a:pPr lvl="1">
              <a:buFont typeface="Wingdings" panose="05000000000000000000" pitchFamily="2" charset="2"/>
              <a:buChar char="q"/>
            </a:pPr>
            <a:r>
              <a:rPr lang="fr-FR" sz="1800" b="1" dirty="0">
                <a:solidFill>
                  <a:schemeClr val="tx1"/>
                </a:solidFill>
                <a:latin typeface="Calibri" panose="020F0502020204030204" pitchFamily="34" charset="0"/>
                <a:cs typeface="Calibri" panose="020F0502020204030204" pitchFamily="34" charset="0"/>
              </a:rPr>
              <a:t>La définition des objectifs</a:t>
            </a:r>
          </a:p>
          <a:p>
            <a:pPr lvl="1">
              <a:buFont typeface="Wingdings" panose="05000000000000000000" pitchFamily="2" charset="2"/>
              <a:buChar char="q"/>
            </a:pPr>
            <a:r>
              <a:rPr lang="fr-FR" sz="1800" b="1" dirty="0">
                <a:solidFill>
                  <a:schemeClr val="tx1"/>
                </a:solidFill>
                <a:latin typeface="Calibri" panose="020F0502020204030204" pitchFamily="34" charset="0"/>
                <a:cs typeface="Calibri" panose="020F0502020204030204" pitchFamily="34" charset="0"/>
              </a:rPr>
              <a:t>La détermination du plan d’actions </a:t>
            </a:r>
          </a:p>
          <a:p>
            <a:pPr lvl="1">
              <a:buFont typeface="Wingdings" panose="05000000000000000000" pitchFamily="2" charset="2"/>
              <a:buChar char="q"/>
            </a:pPr>
            <a:r>
              <a:rPr lang="fr-FR" sz="1800" b="1" dirty="0">
                <a:solidFill>
                  <a:schemeClr val="tx1"/>
                </a:solidFill>
                <a:latin typeface="Calibri" panose="020F0502020204030204" pitchFamily="34" charset="0"/>
                <a:cs typeface="Calibri" panose="020F0502020204030204" pitchFamily="34" charset="0"/>
              </a:rPr>
              <a:t>Le lancement de la mise en œuvre</a:t>
            </a: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r>
              <a:rPr lang="fr-FR" sz="1800" b="1" dirty="0">
                <a:solidFill>
                  <a:schemeClr val="tx1"/>
                </a:solidFill>
                <a:latin typeface="Calibri" panose="020F0502020204030204" pitchFamily="34" charset="0"/>
                <a:cs typeface="Calibri" panose="020F0502020204030204" pitchFamily="34" charset="0"/>
              </a:rPr>
              <a:t>Référent : Yannick JACQUIER – Commission Technique régionale</a:t>
            </a:r>
          </a:p>
          <a:p>
            <a:pPr marL="457200" lvl="1" indent="0">
              <a:buNone/>
            </a:pPr>
            <a:endParaRPr lang="fr-FR" sz="2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3255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Titre 1">
            <a:extLst>
              <a:ext uri="{FF2B5EF4-FFF2-40B4-BE49-F238E27FC236}">
                <a16:creationId xmlns:a16="http://schemas.microsoft.com/office/drawing/2014/main" id="{13CCDE9C-0323-44BC-B2B0-F36222BE379B}"/>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Formation : Former les cadres techniques</a:t>
            </a:r>
          </a:p>
          <a:p>
            <a:pPr marL="22225">
              <a:tabLst>
                <a:tab pos="354013" algn="l"/>
              </a:tabLst>
            </a:pPr>
            <a:endParaRPr lang="fr-FR" sz="1800" b="1" i="0" dirty="0">
              <a:solidFill>
                <a:schemeClr val="tx2">
                  <a:lumMod val="50000"/>
                  <a:lumOff val="50000"/>
                </a:schemeClr>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chemeClr val="tx2">
                    <a:lumMod val="25000"/>
                    <a:lumOff val="75000"/>
                  </a:schemeClr>
                </a:solidFill>
                <a:latin typeface="Calibri" panose="020F0502020204030204" pitchFamily="34" charset="0"/>
                <a:cs typeface="Calibri" panose="020F0502020204030204" pitchFamily="34" charset="0"/>
              </a:rPr>
              <a:t>1, Diagnostic</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2. Objectifs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3. Plan D’ACTIONS</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4. Mise en œuvre</a:t>
            </a:r>
          </a:p>
        </p:txBody>
      </p:sp>
      <p:sp>
        <p:nvSpPr>
          <p:cNvPr id="8"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04470"/>
            <a:ext cx="8419320" cy="6054696"/>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Diagnostique</a:t>
            </a:r>
          </a:p>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Objectifs</a:t>
            </a:r>
          </a:p>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Plan d’actions</a:t>
            </a:r>
          </a:p>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Mise œuvre</a:t>
            </a:r>
          </a:p>
          <a:p>
            <a:pPr marL="0" indent="0">
              <a:buNone/>
            </a:pPr>
            <a:endParaRPr lang="fr-FR" sz="1800" b="1" u="sng" dirty="0">
              <a:solidFill>
                <a:srgbClr val="0070C0"/>
              </a:solidFill>
              <a:latin typeface="Calibri" panose="020F0502020204030204" pitchFamily="34" charset="0"/>
              <a:cs typeface="Calibri" panose="020F0502020204030204" pitchFamily="34" charset="0"/>
            </a:endParaRPr>
          </a:p>
          <a:p>
            <a:pPr marL="0" indent="0">
              <a:buNone/>
            </a:pPr>
            <a:r>
              <a:rPr lang="fr-FR" sz="1800" b="1" dirty="0">
                <a:solidFill>
                  <a:schemeClr val="tx1"/>
                </a:solidFill>
                <a:latin typeface="Calibri" panose="020F0502020204030204" pitchFamily="34" charset="0"/>
                <a:cs typeface="Calibri" panose="020F0502020204030204" pitchFamily="34" charset="0"/>
              </a:rPr>
              <a:t>A partir de la description du fonctionnement actuel réalisé en septembre, la prochaine réunion de l’ETR permettra  :</a:t>
            </a:r>
          </a:p>
          <a:p>
            <a:pPr lvl="1">
              <a:buFont typeface="Wingdings" panose="05000000000000000000" pitchFamily="2" charset="2"/>
              <a:buChar char="q"/>
            </a:pPr>
            <a:r>
              <a:rPr lang="fr-FR" sz="1800" b="1" dirty="0">
                <a:solidFill>
                  <a:schemeClr val="tx1"/>
                </a:solidFill>
                <a:latin typeface="Calibri" panose="020F0502020204030204" pitchFamily="34" charset="0"/>
                <a:cs typeface="Calibri" panose="020F0502020204030204" pitchFamily="34" charset="0"/>
              </a:rPr>
              <a:t>Le diagnostique de la situation actuelle</a:t>
            </a:r>
          </a:p>
          <a:p>
            <a:pPr lvl="1">
              <a:buFont typeface="Wingdings" panose="05000000000000000000" pitchFamily="2" charset="2"/>
              <a:buChar char="q"/>
            </a:pPr>
            <a:r>
              <a:rPr lang="fr-FR" sz="1800" b="1" dirty="0">
                <a:solidFill>
                  <a:schemeClr val="tx1"/>
                </a:solidFill>
                <a:latin typeface="Calibri" panose="020F0502020204030204" pitchFamily="34" charset="0"/>
                <a:cs typeface="Calibri" panose="020F0502020204030204" pitchFamily="34" charset="0"/>
              </a:rPr>
              <a:t>La définition des objectifs</a:t>
            </a:r>
          </a:p>
          <a:p>
            <a:pPr lvl="1">
              <a:buFont typeface="Wingdings" panose="05000000000000000000" pitchFamily="2" charset="2"/>
              <a:buChar char="q"/>
            </a:pPr>
            <a:r>
              <a:rPr lang="fr-FR" sz="1800" b="1" dirty="0">
                <a:solidFill>
                  <a:schemeClr val="tx1"/>
                </a:solidFill>
                <a:latin typeface="Calibri" panose="020F0502020204030204" pitchFamily="34" charset="0"/>
                <a:cs typeface="Calibri" panose="020F0502020204030204" pitchFamily="34" charset="0"/>
              </a:rPr>
              <a:t>La détermination du plan d’actions </a:t>
            </a:r>
          </a:p>
          <a:p>
            <a:pPr lvl="1">
              <a:buFont typeface="Wingdings" panose="05000000000000000000" pitchFamily="2" charset="2"/>
              <a:buChar char="q"/>
            </a:pPr>
            <a:r>
              <a:rPr lang="fr-FR" sz="1800" b="1" dirty="0">
                <a:solidFill>
                  <a:schemeClr val="tx1"/>
                </a:solidFill>
                <a:latin typeface="Calibri" panose="020F0502020204030204" pitchFamily="34" charset="0"/>
                <a:cs typeface="Calibri" panose="020F0502020204030204" pitchFamily="34" charset="0"/>
              </a:rPr>
              <a:t>Le lancement de la mise en œuvre</a:t>
            </a: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r>
              <a:rPr lang="fr-FR" sz="1800" b="1" dirty="0">
                <a:solidFill>
                  <a:schemeClr val="tx1"/>
                </a:solidFill>
                <a:latin typeface="Calibri" panose="020F0502020204030204" pitchFamily="34" charset="0"/>
                <a:cs typeface="Calibri" panose="020F0502020204030204" pitchFamily="34" charset="0"/>
              </a:rPr>
              <a:t>Référent : ETR + Commission Formation</a:t>
            </a:r>
          </a:p>
          <a:p>
            <a:pPr marL="457200" lvl="1" indent="0">
              <a:buNone/>
            </a:pPr>
            <a:endParaRPr lang="fr-FR" sz="2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4703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contenu 2">
            <a:extLst>
              <a:ext uri="{FF2B5EF4-FFF2-40B4-BE49-F238E27FC236}">
                <a16:creationId xmlns:a16="http://schemas.microsoft.com/office/drawing/2014/main" id="{D63FBF4F-C60B-4A2B-AACD-0E4673EB839E}"/>
              </a:ext>
            </a:extLst>
          </p:cNvPr>
          <p:cNvSpPr txBox="1">
            <a:spLocks/>
          </p:cNvSpPr>
          <p:nvPr/>
        </p:nvSpPr>
        <p:spPr>
          <a:xfrm>
            <a:off x="3448423" y="165371"/>
            <a:ext cx="8419321" cy="6245157"/>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fr-FR" sz="2800" b="1" u="sng" dirty="0">
                <a:solidFill>
                  <a:srgbClr val="0070C0"/>
                </a:solidFill>
                <a:latin typeface="Calibri" panose="020F0502020204030204" pitchFamily="34" charset="0"/>
                <a:cs typeface="Calibri" panose="020F0502020204030204" pitchFamily="34" charset="0"/>
              </a:rPr>
              <a:t>Le développement de l’activité : </a:t>
            </a:r>
          </a:p>
          <a:p>
            <a:pPr marL="0" indent="0">
              <a:buNone/>
            </a:pPr>
            <a:r>
              <a:rPr lang="fr-FR" sz="2000" b="1" dirty="0">
                <a:solidFill>
                  <a:schemeClr val="tx1"/>
                </a:solidFill>
                <a:latin typeface="Calibri" panose="020F0502020204030204" pitchFamily="34" charset="0"/>
                <a:cs typeface="Calibri" panose="020F0502020204030204" pitchFamily="34" charset="0"/>
              </a:rPr>
              <a:t>Conscient que nous ne pouvons pas nous lancer sur tout les axes du Projet Sportif fédéral PSF, nous avons concentré nos priorités en lien avec notre programme, sur les thèmes suivants :</a:t>
            </a:r>
            <a:endParaRPr lang="fr-FR" b="1" dirty="0">
              <a:solidFill>
                <a:schemeClr val="tx1"/>
              </a:solidFill>
              <a:latin typeface="Calibri" panose="020F0502020204030204" pitchFamily="34" charset="0"/>
              <a:cs typeface="Calibri" panose="020F0502020204030204" pitchFamily="34" charset="0"/>
            </a:endParaRPr>
          </a:p>
          <a:p>
            <a:pPr lvl="1">
              <a:buFont typeface="Courier New" panose="02070309020205020404" pitchFamily="49" charset="0"/>
              <a:buChar char="o"/>
            </a:pPr>
            <a:r>
              <a:rPr lang="fr-FR" b="1" u="sng" dirty="0">
                <a:solidFill>
                  <a:schemeClr val="tx1"/>
                </a:solidFill>
                <a:latin typeface="Calibri" panose="020F0502020204030204" pitchFamily="34" charset="0"/>
                <a:cs typeface="Calibri" panose="020F0502020204030204" pitchFamily="34" charset="0"/>
              </a:rPr>
              <a:t>Les jeunes :</a:t>
            </a:r>
          </a:p>
          <a:p>
            <a:pPr marL="914400" lvl="2" indent="0">
              <a:spcBef>
                <a:spcPts val="0"/>
              </a:spcBef>
              <a:buNone/>
            </a:pPr>
            <a:r>
              <a:rPr lang="fr-FR" dirty="0">
                <a:solidFill>
                  <a:schemeClr val="tx1"/>
                </a:solidFill>
                <a:latin typeface="Calibri" panose="020F0502020204030204" pitchFamily="34" charset="0"/>
                <a:cs typeface="Calibri" panose="020F0502020204030204" pitchFamily="34" charset="0"/>
              </a:rPr>
              <a:t>La commission Développement doit impérativement  accompagner  le Projet  Performance  Régional sur le recrutement des jeunes  de 4 à 7 ans.</a:t>
            </a:r>
          </a:p>
          <a:p>
            <a:pPr lvl="2">
              <a:spcBef>
                <a:spcPts val="0"/>
              </a:spcBef>
            </a:pPr>
            <a:r>
              <a:rPr lang="fr-FR" dirty="0">
                <a:solidFill>
                  <a:schemeClr val="tx1"/>
                </a:solidFill>
                <a:latin typeface="Calibri" panose="020F0502020204030204" pitchFamily="34" charset="0"/>
                <a:cs typeface="Calibri" panose="020F0502020204030204" pitchFamily="34" charset="0"/>
              </a:rPr>
              <a:t>Mise à disposition d’outils pédagogiques aux enseignants.</a:t>
            </a:r>
          </a:p>
          <a:p>
            <a:pPr lvl="2">
              <a:spcBef>
                <a:spcPts val="0"/>
              </a:spcBef>
            </a:pPr>
            <a:r>
              <a:rPr lang="fr-FR" dirty="0">
                <a:solidFill>
                  <a:schemeClr val="tx1"/>
                </a:solidFill>
                <a:latin typeface="Calibri" panose="020F0502020204030204" pitchFamily="34" charset="0"/>
                <a:cs typeface="Calibri" panose="020F0502020204030204" pitchFamily="34" charset="0"/>
              </a:rPr>
              <a:t>Proposition de formations spécifiques en direction des clubs. </a:t>
            </a:r>
          </a:p>
          <a:p>
            <a:pPr lvl="2">
              <a:spcBef>
                <a:spcPts val="0"/>
              </a:spcBef>
            </a:pPr>
            <a:r>
              <a:rPr lang="fr-FR" dirty="0">
                <a:solidFill>
                  <a:schemeClr val="tx1"/>
                </a:solidFill>
                <a:latin typeface="Calibri" panose="020F0502020204030204" pitchFamily="34" charset="0"/>
                <a:cs typeface="Calibri" panose="020F0502020204030204" pitchFamily="34" charset="0"/>
              </a:rPr>
              <a:t>Accompagnement des  clubs et enseignants à l’organisation du Premier Pas Pongiste</a:t>
            </a:r>
          </a:p>
          <a:p>
            <a:pPr lvl="1">
              <a:buFont typeface="Courier New" panose="02070309020205020404" pitchFamily="49" charset="0"/>
              <a:buChar char="o"/>
            </a:pPr>
            <a:r>
              <a:rPr lang="fr-FR" b="1" u="sng" dirty="0">
                <a:solidFill>
                  <a:schemeClr val="tx1"/>
                </a:solidFill>
                <a:latin typeface="Calibri" panose="020F0502020204030204" pitchFamily="34" charset="0"/>
                <a:cs typeface="Calibri" panose="020F0502020204030204" pitchFamily="34" charset="0"/>
              </a:rPr>
              <a:t>Le club </a:t>
            </a:r>
            <a:r>
              <a:rPr lang="fr-FR" b="1" u="sng" dirty="0" err="1">
                <a:solidFill>
                  <a:schemeClr val="tx1"/>
                </a:solidFill>
                <a:latin typeface="Calibri" panose="020F0502020204030204" pitchFamily="34" charset="0"/>
                <a:cs typeface="Calibri" panose="020F0502020204030204" pitchFamily="34" charset="0"/>
              </a:rPr>
              <a:t>ping</a:t>
            </a:r>
            <a:r>
              <a:rPr lang="fr-FR" b="1" u="sng" dirty="0">
                <a:solidFill>
                  <a:schemeClr val="tx1"/>
                </a:solidFill>
                <a:latin typeface="Calibri" panose="020F0502020204030204" pitchFamily="34" charset="0"/>
                <a:cs typeface="Calibri" panose="020F0502020204030204" pitchFamily="34" charset="0"/>
              </a:rPr>
              <a:t> 2024</a:t>
            </a:r>
          </a:p>
          <a:p>
            <a:pPr marL="914400" lvl="2" indent="0">
              <a:spcBef>
                <a:spcPts val="0"/>
              </a:spcBef>
              <a:buNone/>
            </a:pPr>
            <a:r>
              <a:rPr lang="fr-FR" dirty="0">
                <a:solidFill>
                  <a:schemeClr val="tx1"/>
                </a:solidFill>
                <a:latin typeface="Calibri" panose="020F0502020204030204" pitchFamily="34" charset="0"/>
                <a:cs typeface="Calibri" panose="020F0502020204030204" pitchFamily="34" charset="0"/>
              </a:rPr>
              <a:t>Dans notre programme, nous avons mis l’accent sur l’accompagnement des clubs. </a:t>
            </a:r>
          </a:p>
          <a:p>
            <a:pPr lvl="2">
              <a:spcBef>
                <a:spcPts val="0"/>
              </a:spcBef>
            </a:pPr>
            <a:r>
              <a:rPr lang="fr-FR" dirty="0">
                <a:solidFill>
                  <a:schemeClr val="tx1"/>
                </a:solidFill>
                <a:latin typeface="Calibri" panose="020F0502020204030204" pitchFamily="34" charset="0"/>
                <a:cs typeface="Calibri" panose="020F0502020204030204" pitchFamily="34" charset="0"/>
              </a:rPr>
              <a:t>Formation des dirigeants et des bénévoles </a:t>
            </a:r>
          </a:p>
          <a:p>
            <a:pPr lvl="2">
              <a:spcBef>
                <a:spcPts val="0"/>
              </a:spcBef>
            </a:pPr>
            <a:r>
              <a:rPr lang="fr-FR" dirty="0">
                <a:solidFill>
                  <a:schemeClr val="tx1"/>
                </a:solidFill>
                <a:latin typeface="Calibri" panose="020F0502020204030204" pitchFamily="34" charset="0"/>
                <a:cs typeface="Calibri" panose="020F0502020204030204" pitchFamily="34" charset="0"/>
              </a:rPr>
              <a:t>Accueil handisport</a:t>
            </a:r>
          </a:p>
          <a:p>
            <a:pPr lvl="2">
              <a:spcBef>
                <a:spcPts val="0"/>
              </a:spcBef>
            </a:pPr>
            <a:r>
              <a:rPr lang="fr-FR" dirty="0">
                <a:solidFill>
                  <a:schemeClr val="tx1"/>
                </a:solidFill>
                <a:latin typeface="Calibri" panose="020F0502020204030204" pitchFamily="34" charset="0"/>
                <a:cs typeface="Calibri" panose="020F0502020204030204" pitchFamily="34" charset="0"/>
              </a:rPr>
              <a:t>Pérennisation des licences féminines</a:t>
            </a:r>
          </a:p>
          <a:p>
            <a:pPr lvl="1">
              <a:buFont typeface="Courier New" panose="02070309020205020404" pitchFamily="49" charset="0"/>
              <a:buChar char="o"/>
            </a:pPr>
            <a:r>
              <a:rPr lang="fr-FR" b="1" u="sng" dirty="0">
                <a:solidFill>
                  <a:schemeClr val="tx1"/>
                </a:solidFill>
                <a:latin typeface="Calibri" panose="020F0502020204030204" pitchFamily="34" charset="0"/>
                <a:cs typeface="Calibri" panose="020F0502020204030204" pitchFamily="34" charset="0"/>
              </a:rPr>
              <a:t>Le plan de relance</a:t>
            </a:r>
          </a:p>
          <a:p>
            <a:pPr marL="914400" lvl="2" indent="0">
              <a:buNone/>
            </a:pPr>
            <a:r>
              <a:rPr lang="fr-FR" dirty="0">
                <a:solidFill>
                  <a:schemeClr val="tx1"/>
                </a:solidFill>
                <a:latin typeface="Calibri" panose="020F0502020204030204" pitchFamily="34" charset="0"/>
                <a:cs typeface="Calibri" panose="020F0502020204030204" pitchFamily="34" charset="0"/>
              </a:rPr>
              <a:t>Face aux conséquences de la situation sanitaire, nous proposerons  aux clubs une aide dans l’organisation d’évènements favorisant la reprise de l’activité.</a:t>
            </a:r>
          </a:p>
          <a:p>
            <a:pPr marL="914400" lvl="2" indent="0">
              <a:buNone/>
            </a:pPr>
            <a:r>
              <a:rPr lang="fr-FR" dirty="0">
                <a:solidFill>
                  <a:schemeClr val="tx1"/>
                </a:solidFill>
                <a:latin typeface="Calibri" panose="020F0502020204030204" pitchFamily="34" charset="0"/>
                <a:cs typeface="Calibri" panose="020F0502020204030204" pitchFamily="34" charset="0"/>
              </a:rPr>
              <a:t>Un appel à projet sera lancé début 2022 pour tous les clubs qui veulent s’investir. La relance ne peut se faire sans que la ligue s’investisse.</a:t>
            </a:r>
          </a:p>
          <a:p>
            <a:pPr marL="457200" lvl="1" indent="0">
              <a:buNone/>
            </a:pPr>
            <a:endParaRPr lang="fr-FR" b="1" u="sng" dirty="0">
              <a:solidFill>
                <a:schemeClr val="tx1"/>
              </a:solidFill>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fr-FR"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61921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Titre 1">
            <a:extLst>
              <a:ext uri="{FF2B5EF4-FFF2-40B4-BE49-F238E27FC236}">
                <a16:creationId xmlns:a16="http://schemas.microsoft.com/office/drawing/2014/main" id="{13CCDE9C-0323-44BC-B2B0-F36222BE379B}"/>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Développement : Les jeunes</a:t>
            </a:r>
          </a:p>
          <a:p>
            <a:pPr marL="22225">
              <a:tabLst>
                <a:tab pos="354013" algn="l"/>
              </a:tabLst>
            </a:pPr>
            <a:endParaRPr lang="fr-FR" sz="1800" b="1" i="0" dirty="0">
              <a:solidFill>
                <a:schemeClr val="tx2">
                  <a:lumMod val="50000"/>
                  <a:lumOff val="50000"/>
                </a:schemeClr>
              </a:solidFill>
              <a:latin typeface="Calibri" panose="020F0502020204030204" pitchFamily="34" charset="0"/>
              <a:cs typeface="Calibri" panose="020F0502020204030204" pitchFamily="34" charset="0"/>
            </a:endParaRPr>
          </a:p>
        </p:txBody>
      </p:sp>
      <p:sp>
        <p:nvSpPr>
          <p:cNvPr id="8"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04470"/>
            <a:ext cx="8419320" cy="6054696"/>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fr-FR" sz="1800" b="1" dirty="0" err="1">
                <a:solidFill>
                  <a:srgbClr val="0070C0"/>
                </a:solidFill>
                <a:latin typeface="Calibri" panose="020F0502020204030204" pitchFamily="34" charset="0"/>
                <a:cs typeface="Calibri" panose="020F0502020204030204" pitchFamily="34" charset="0"/>
              </a:rPr>
              <a:t>Educ</a:t>
            </a:r>
            <a:r>
              <a:rPr lang="fr-FR" sz="1800" b="1" dirty="0">
                <a:solidFill>
                  <a:srgbClr val="0070C0"/>
                </a:solidFill>
                <a:latin typeface="Calibri" panose="020F0502020204030204" pitchFamily="34" charset="0"/>
                <a:cs typeface="Calibri" panose="020F0502020204030204" pitchFamily="34" charset="0"/>
              </a:rPr>
              <a:t> </a:t>
            </a:r>
            <a:r>
              <a:rPr lang="fr-FR" sz="1800" b="1" dirty="0" err="1">
                <a:solidFill>
                  <a:srgbClr val="0070C0"/>
                </a:solidFill>
                <a:latin typeface="Calibri" panose="020F0502020204030204" pitchFamily="34" charset="0"/>
                <a:cs typeface="Calibri" panose="020F0502020204030204" pitchFamily="34" charset="0"/>
              </a:rPr>
              <a:t>ping</a:t>
            </a:r>
            <a:endParaRPr lang="fr-FR" sz="1800" b="1" dirty="0">
              <a:solidFill>
                <a:srgbClr val="0070C0"/>
              </a:solidFill>
              <a:latin typeface="Calibri" panose="020F0502020204030204" pitchFamily="34" charset="0"/>
              <a:cs typeface="Calibri" panose="020F0502020204030204" pitchFamily="34" charset="0"/>
            </a:endParaRPr>
          </a:p>
          <a:p>
            <a:pPr lvl="1">
              <a:spcBef>
                <a:spcPts val="600"/>
              </a:spcBef>
            </a:pPr>
            <a:r>
              <a:rPr lang="fr-FR" sz="1800" b="1" dirty="0"/>
              <a:t>Objectifs : </a:t>
            </a:r>
          </a:p>
          <a:p>
            <a:pPr lvl="2">
              <a:spcBef>
                <a:spcPts val="600"/>
              </a:spcBef>
            </a:pPr>
            <a:r>
              <a:rPr lang="fr-FR" dirty="0"/>
              <a:t>Programme éducatif conçu par la FFTT, </a:t>
            </a:r>
            <a:r>
              <a:rPr lang="fr-FR" dirty="0" err="1"/>
              <a:t>Educ’ping</a:t>
            </a:r>
            <a:r>
              <a:rPr lang="fr-FR" dirty="0"/>
              <a:t> est un support pédagogique proposé aux enseignants dans la découverte du tennis de table en milieu scolaire. Les enseignants peuvent s’y appuyer pour développer l’activité pongiste dans leur cycle sportif.</a:t>
            </a:r>
          </a:p>
          <a:p>
            <a:pPr lvl="2">
              <a:spcBef>
                <a:spcPts val="600"/>
              </a:spcBef>
            </a:pPr>
            <a:r>
              <a:rPr lang="fr-FR" dirty="0"/>
              <a:t>Déclinés en plusieurs exemplaires destinés à chaque public visé (primaires, collèges, lycées, universités…), le programme </a:t>
            </a:r>
            <a:r>
              <a:rPr lang="fr-FR" dirty="0" err="1"/>
              <a:t>Educ’Ping</a:t>
            </a:r>
            <a:r>
              <a:rPr lang="fr-FR" dirty="0"/>
              <a:t> a été répertorié par le ministère de l’Education nationale comme une action éducative, preuve de sa valeur.</a:t>
            </a:r>
          </a:p>
          <a:p>
            <a:pPr lvl="2">
              <a:spcBef>
                <a:spcPts val="600"/>
              </a:spcBef>
            </a:pPr>
            <a:r>
              <a:rPr lang="fr-FR" dirty="0"/>
              <a:t>Dynamiser l'activité et augmenter le nombre de licenciés en partenariat avec les écoles, collèges et lycées.</a:t>
            </a:r>
          </a:p>
          <a:p>
            <a:pPr lvl="2">
              <a:spcBef>
                <a:spcPts val="600"/>
              </a:spcBef>
            </a:pPr>
            <a:r>
              <a:rPr lang="fr-FR" dirty="0"/>
              <a:t>Donner envie aux enfants de venir découvrir le TT dans un club après essai dans le milieu scolaire.</a:t>
            </a:r>
          </a:p>
          <a:p>
            <a:pPr lvl="2">
              <a:spcBef>
                <a:spcPts val="600"/>
              </a:spcBef>
            </a:pPr>
            <a:r>
              <a:rPr lang="fr-FR" dirty="0"/>
              <a:t>Mise en place d'activités ludiques et adaptabilité en fonction de l'âge.</a:t>
            </a:r>
            <a:endParaRPr lang="fr-FR" sz="2200" b="1" dirty="0">
              <a:solidFill>
                <a:schemeClr val="tx1"/>
              </a:solidFill>
              <a:latin typeface="Calibri" panose="020F0502020204030204" pitchFamily="34" charset="0"/>
              <a:cs typeface="Calibri" panose="020F0502020204030204" pitchFamily="34" charset="0"/>
            </a:endParaRP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endParaRPr lang="fr-FR" sz="2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08586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Titre 1">
            <a:extLst>
              <a:ext uri="{FF2B5EF4-FFF2-40B4-BE49-F238E27FC236}">
                <a16:creationId xmlns:a16="http://schemas.microsoft.com/office/drawing/2014/main" id="{13CCDE9C-0323-44BC-B2B0-F36222BE379B}"/>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Développement : Les jeunes</a:t>
            </a:r>
          </a:p>
          <a:p>
            <a:pPr marL="22225">
              <a:tabLst>
                <a:tab pos="354013" algn="l"/>
              </a:tabLst>
            </a:pPr>
            <a:endParaRPr lang="fr-FR" sz="1800" b="1" i="0" dirty="0">
              <a:solidFill>
                <a:schemeClr val="tx2">
                  <a:lumMod val="50000"/>
                  <a:lumOff val="50000"/>
                </a:schemeClr>
              </a:solidFill>
              <a:latin typeface="Calibri" panose="020F0502020204030204" pitchFamily="34" charset="0"/>
              <a:cs typeface="Calibri" panose="020F0502020204030204" pitchFamily="34" charset="0"/>
            </a:endParaRPr>
          </a:p>
        </p:txBody>
      </p:sp>
      <p:sp>
        <p:nvSpPr>
          <p:cNvPr id="8"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04470"/>
            <a:ext cx="8419320" cy="6054696"/>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fr-FR" sz="1800" b="1" dirty="0" err="1">
                <a:solidFill>
                  <a:srgbClr val="0070C0"/>
                </a:solidFill>
                <a:latin typeface="Calibri" panose="020F0502020204030204" pitchFamily="34" charset="0"/>
                <a:cs typeface="Calibri" panose="020F0502020204030204" pitchFamily="34" charset="0"/>
              </a:rPr>
              <a:t>Educ</a:t>
            </a:r>
            <a:r>
              <a:rPr lang="fr-FR" sz="1800" b="1" dirty="0">
                <a:solidFill>
                  <a:srgbClr val="0070C0"/>
                </a:solidFill>
                <a:latin typeface="Calibri" panose="020F0502020204030204" pitchFamily="34" charset="0"/>
                <a:cs typeface="Calibri" panose="020F0502020204030204" pitchFamily="34" charset="0"/>
              </a:rPr>
              <a:t> </a:t>
            </a:r>
            <a:r>
              <a:rPr lang="fr-FR" sz="1800" b="1" dirty="0" err="1">
                <a:solidFill>
                  <a:srgbClr val="0070C0"/>
                </a:solidFill>
                <a:latin typeface="Calibri" panose="020F0502020204030204" pitchFamily="34" charset="0"/>
                <a:cs typeface="Calibri" panose="020F0502020204030204" pitchFamily="34" charset="0"/>
              </a:rPr>
              <a:t>ping</a:t>
            </a:r>
            <a:endParaRPr lang="fr-FR" sz="1800" b="1" dirty="0">
              <a:solidFill>
                <a:srgbClr val="0070C0"/>
              </a:solidFill>
              <a:latin typeface="Calibri" panose="020F0502020204030204" pitchFamily="34" charset="0"/>
              <a:cs typeface="Calibri" panose="020F0502020204030204" pitchFamily="34" charset="0"/>
            </a:endParaRPr>
          </a:p>
          <a:p>
            <a:pPr lvl="1">
              <a:spcBef>
                <a:spcPts val="600"/>
              </a:spcBef>
            </a:pPr>
            <a:r>
              <a:rPr lang="fr-FR" sz="1800" b="1" dirty="0"/>
              <a:t>Mise  en œuvre : </a:t>
            </a:r>
          </a:p>
          <a:p>
            <a:pPr marL="914400" lvl="2" indent="0">
              <a:spcBef>
                <a:spcPts val="600"/>
              </a:spcBef>
              <a:buNone/>
            </a:pPr>
            <a:r>
              <a:rPr lang="fr-FR" dirty="0"/>
              <a:t>Le déploiement de cet outil pédagogique doit se faire en relation avec les Comités Départementaux  et les clubs  :</a:t>
            </a:r>
          </a:p>
          <a:p>
            <a:pPr lvl="3">
              <a:spcBef>
                <a:spcPts val="600"/>
              </a:spcBef>
            </a:pPr>
            <a:r>
              <a:rPr lang="fr-FR" sz="1800" dirty="0"/>
              <a:t>Déterminer les priorités sur la cartographie des établissements scolaires en fonction de l’aptitude des clubs à proposer une section débutants jeunes</a:t>
            </a:r>
          </a:p>
          <a:p>
            <a:pPr lvl="3">
              <a:spcBef>
                <a:spcPts val="600"/>
              </a:spcBef>
            </a:pPr>
            <a:r>
              <a:rPr lang="fr-FR" sz="1800" dirty="0"/>
              <a:t>Etablir le plan d’actions </a:t>
            </a: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r>
              <a:rPr lang="fr-FR" sz="1800" b="1" dirty="0">
                <a:solidFill>
                  <a:schemeClr val="tx1"/>
                </a:solidFill>
                <a:latin typeface="Calibri" panose="020F0502020204030204" pitchFamily="34" charset="0"/>
                <a:cs typeface="Calibri" panose="020F0502020204030204" pitchFamily="34" charset="0"/>
              </a:rPr>
              <a:t>Référent : Florent  BECART + ETR</a:t>
            </a:r>
          </a:p>
          <a:p>
            <a:pPr marL="457200" lvl="1" indent="0">
              <a:buNone/>
            </a:pPr>
            <a:endParaRPr lang="fr-FR" sz="2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7639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Titre 1">
            <a:extLst>
              <a:ext uri="{FF2B5EF4-FFF2-40B4-BE49-F238E27FC236}">
                <a16:creationId xmlns:a16="http://schemas.microsoft.com/office/drawing/2014/main" id="{13CCDE9C-0323-44BC-B2B0-F36222BE379B}"/>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Développement : Les jeunes</a:t>
            </a:r>
          </a:p>
          <a:p>
            <a:pPr marL="22225">
              <a:tabLst>
                <a:tab pos="354013" algn="l"/>
              </a:tabLst>
            </a:pPr>
            <a:endParaRPr lang="fr-FR" sz="1800" b="1" i="0" dirty="0">
              <a:solidFill>
                <a:schemeClr val="tx2">
                  <a:lumMod val="50000"/>
                  <a:lumOff val="50000"/>
                </a:schemeClr>
              </a:solidFill>
              <a:latin typeface="Calibri" panose="020F0502020204030204" pitchFamily="34" charset="0"/>
              <a:cs typeface="Calibri" panose="020F0502020204030204" pitchFamily="34" charset="0"/>
            </a:endParaRPr>
          </a:p>
        </p:txBody>
      </p:sp>
      <p:sp>
        <p:nvSpPr>
          <p:cNvPr id="8"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04470"/>
            <a:ext cx="8419320" cy="6054696"/>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Formation des encadrants 4/7 ans</a:t>
            </a:r>
          </a:p>
          <a:p>
            <a:pPr lvl="1">
              <a:spcBef>
                <a:spcPts val="600"/>
              </a:spcBef>
            </a:pPr>
            <a:r>
              <a:rPr lang="fr-FR" sz="1800" b="1" dirty="0"/>
              <a:t>Objectifs : </a:t>
            </a:r>
          </a:p>
          <a:p>
            <a:pPr lvl="2"/>
            <a:r>
              <a:rPr lang="fr-FR" dirty="0"/>
              <a:t>Augmenter le nombre de personnes formées à l'accueil des enfants âgés de 4 à 7 ans.</a:t>
            </a:r>
          </a:p>
          <a:p>
            <a:pPr lvl="2"/>
            <a:r>
              <a:rPr lang="fr-FR" dirty="0"/>
              <a:t>Aider les clubs à se sentir capables d'accueillir ce public si particulier et que les bénévoles et professionnels n'ont pas l'habitude de faire pratiquer le tennis de table. Il est important de permettre de proposer ces formations à moindre coût de manière à enlever le plus de barrière possible à la réalisation de ces actions nouvelles dans les clubs et comités départementaux.</a:t>
            </a:r>
            <a:endParaRPr lang="fr-FR" b="1" dirty="0">
              <a:solidFill>
                <a:schemeClr val="tx1"/>
              </a:solidFill>
              <a:latin typeface="Calibri" panose="020F0502020204030204" pitchFamily="34" charset="0"/>
              <a:cs typeface="Calibri" panose="020F0502020204030204" pitchFamily="34" charset="0"/>
            </a:endParaRPr>
          </a:p>
          <a:p>
            <a:pPr lvl="1">
              <a:spcBef>
                <a:spcPts val="600"/>
              </a:spcBef>
            </a:pPr>
            <a:r>
              <a:rPr lang="fr-FR" sz="1800" b="1" dirty="0"/>
              <a:t>Mise  en œuvre : </a:t>
            </a:r>
          </a:p>
          <a:p>
            <a:pPr marL="914400" lvl="2" indent="0">
              <a:spcBef>
                <a:spcPts val="600"/>
              </a:spcBef>
              <a:buNone/>
            </a:pPr>
            <a:r>
              <a:rPr lang="fr-FR" dirty="0"/>
              <a:t>Cette action vient en complément de la précédente:</a:t>
            </a:r>
          </a:p>
          <a:p>
            <a:pPr lvl="3">
              <a:spcBef>
                <a:spcPts val="600"/>
              </a:spcBef>
            </a:pPr>
            <a:r>
              <a:rPr lang="fr-FR" sz="1800" dirty="0"/>
              <a:t>Déterminer les priorités sur la cartographie des clubs susceptibles de lancer une section jeunes 4/7 ans</a:t>
            </a:r>
          </a:p>
          <a:p>
            <a:pPr lvl="3">
              <a:spcBef>
                <a:spcPts val="600"/>
              </a:spcBef>
            </a:pPr>
            <a:r>
              <a:rPr lang="fr-FR" sz="1800" dirty="0"/>
              <a:t>Etablir le plan d’actions </a:t>
            </a: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r>
              <a:rPr lang="fr-FR" sz="1800" b="1" dirty="0">
                <a:solidFill>
                  <a:schemeClr val="tx1"/>
                </a:solidFill>
                <a:latin typeface="Calibri" panose="020F0502020204030204" pitchFamily="34" charset="0"/>
                <a:cs typeface="Calibri" panose="020F0502020204030204" pitchFamily="34" charset="0"/>
              </a:rPr>
              <a:t>Référent : Florent  BECART + ETR</a:t>
            </a:r>
          </a:p>
          <a:p>
            <a:pPr marL="457200" lvl="1" indent="0">
              <a:buNone/>
            </a:pPr>
            <a:endParaRPr lang="fr-FR" sz="2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4377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Titre 1">
            <a:extLst>
              <a:ext uri="{FF2B5EF4-FFF2-40B4-BE49-F238E27FC236}">
                <a16:creationId xmlns:a16="http://schemas.microsoft.com/office/drawing/2014/main" id="{13CCDE9C-0323-44BC-B2B0-F36222BE379B}"/>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Développement : Les jeunes</a:t>
            </a:r>
          </a:p>
          <a:p>
            <a:pPr marL="22225">
              <a:tabLst>
                <a:tab pos="354013" algn="l"/>
              </a:tabLst>
            </a:pPr>
            <a:endParaRPr lang="fr-FR" sz="1800" b="1" i="0" dirty="0">
              <a:solidFill>
                <a:schemeClr val="tx2">
                  <a:lumMod val="50000"/>
                  <a:lumOff val="50000"/>
                </a:schemeClr>
              </a:solidFill>
              <a:latin typeface="Calibri" panose="020F0502020204030204" pitchFamily="34" charset="0"/>
              <a:cs typeface="Calibri" panose="020F0502020204030204" pitchFamily="34" charset="0"/>
            </a:endParaRPr>
          </a:p>
        </p:txBody>
      </p:sp>
      <p:sp>
        <p:nvSpPr>
          <p:cNvPr id="8"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04470"/>
            <a:ext cx="8419320" cy="6054696"/>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Recrutement  des jeunes : le premier pas pongiste</a:t>
            </a:r>
          </a:p>
          <a:p>
            <a:pPr lvl="1">
              <a:spcBef>
                <a:spcPts val="600"/>
              </a:spcBef>
            </a:pPr>
            <a:r>
              <a:rPr lang="fr-FR" sz="1800" b="1" dirty="0"/>
              <a:t>Objectifs : </a:t>
            </a:r>
          </a:p>
          <a:p>
            <a:pPr lvl="2"/>
            <a:r>
              <a:rPr lang="fr-FR" dirty="0"/>
              <a:t>Le Premier Pas Pongiste (PPP), action historique fédérale, vise à promouvoir la pratique du tennis de table dès l’âge de 4 ans</a:t>
            </a:r>
          </a:p>
          <a:p>
            <a:pPr lvl="2"/>
            <a:r>
              <a:rPr lang="fr-FR" dirty="0"/>
              <a:t>Cette organisation fait peau neuve. Initialement destiné au public 4-7 ans, le Premier Pas Pongiste étend sa cible pour toucher les 4-11 ans.</a:t>
            </a:r>
          </a:p>
          <a:p>
            <a:pPr lvl="2"/>
            <a:r>
              <a:rPr lang="fr-FR" dirty="0"/>
              <a:t>Cette action vient compléter l’action </a:t>
            </a:r>
            <a:r>
              <a:rPr lang="fr-FR" dirty="0" err="1"/>
              <a:t>Educ</a:t>
            </a:r>
            <a:r>
              <a:rPr lang="fr-FR" dirty="0"/>
              <a:t> Ping</a:t>
            </a:r>
          </a:p>
          <a:p>
            <a:pPr lvl="1"/>
            <a:r>
              <a:rPr lang="fr-FR" sz="1800" b="1" dirty="0"/>
              <a:t>Mise  en œuvre : </a:t>
            </a:r>
          </a:p>
          <a:p>
            <a:pPr marL="914400" lvl="2" indent="0">
              <a:buNone/>
            </a:pPr>
            <a:r>
              <a:rPr lang="fr-FR" dirty="0"/>
              <a:t>La mise en œuvre doit se faire en relation avec les Comités Départementaux qui seront les relais vers le clubs, maîtres d’œuvre de l’organisation . </a:t>
            </a:r>
          </a:p>
          <a:p>
            <a:pPr lvl="3">
              <a:spcBef>
                <a:spcPts val="600"/>
              </a:spcBef>
            </a:pPr>
            <a:r>
              <a:rPr lang="fr-FR" sz="1800" dirty="0"/>
              <a:t>Rechercher les outils pédagogiques</a:t>
            </a:r>
          </a:p>
          <a:p>
            <a:pPr lvl="3">
              <a:spcBef>
                <a:spcPts val="600"/>
              </a:spcBef>
            </a:pPr>
            <a:r>
              <a:rPr lang="fr-FR" sz="1800" dirty="0"/>
              <a:t>Elaborer l’organisation type</a:t>
            </a:r>
          </a:p>
          <a:p>
            <a:pPr lvl="3">
              <a:spcBef>
                <a:spcPts val="600"/>
              </a:spcBef>
            </a:pPr>
            <a:r>
              <a:rPr lang="fr-FR" sz="1800" dirty="0"/>
              <a:t>Etablir le plan d’actions avec les CDs</a:t>
            </a: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r>
              <a:rPr lang="fr-FR" sz="1800" b="1" dirty="0">
                <a:solidFill>
                  <a:schemeClr val="tx1"/>
                </a:solidFill>
                <a:latin typeface="Calibri" panose="020F0502020204030204" pitchFamily="34" charset="0"/>
                <a:cs typeface="Calibri" panose="020F0502020204030204" pitchFamily="34" charset="0"/>
              </a:rPr>
              <a:t>Référent :  ETR et Agent de développement</a:t>
            </a:r>
          </a:p>
          <a:p>
            <a:pPr marL="457200" lvl="1" indent="0">
              <a:buNone/>
            </a:pPr>
            <a:endParaRPr lang="fr-FR" sz="2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0326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Titre 1">
            <a:extLst>
              <a:ext uri="{FF2B5EF4-FFF2-40B4-BE49-F238E27FC236}">
                <a16:creationId xmlns:a16="http://schemas.microsoft.com/office/drawing/2014/main" id="{13CCDE9C-0323-44BC-B2B0-F36222BE379B}"/>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Développement : Le club </a:t>
            </a:r>
            <a:r>
              <a:rPr lang="fr-FR" sz="1800" b="1" i="0" dirty="0" err="1">
                <a:solidFill>
                  <a:srgbClr val="0070C0"/>
                </a:solidFill>
                <a:latin typeface="Calibri" panose="020F0502020204030204" pitchFamily="34" charset="0"/>
                <a:cs typeface="Calibri" panose="020F0502020204030204" pitchFamily="34" charset="0"/>
              </a:rPr>
              <a:t>ping</a:t>
            </a:r>
            <a:r>
              <a:rPr lang="fr-FR" sz="1800" b="1" i="0" dirty="0">
                <a:solidFill>
                  <a:srgbClr val="0070C0"/>
                </a:solidFill>
                <a:latin typeface="Calibri" panose="020F0502020204030204" pitchFamily="34" charset="0"/>
                <a:cs typeface="Calibri" panose="020F0502020204030204" pitchFamily="34" charset="0"/>
              </a:rPr>
              <a:t> 2024</a:t>
            </a:r>
          </a:p>
          <a:p>
            <a:pPr marL="22225">
              <a:tabLst>
                <a:tab pos="354013" algn="l"/>
              </a:tabLst>
            </a:pPr>
            <a:endParaRPr lang="fr-FR" sz="1800" b="1" i="0" dirty="0">
              <a:solidFill>
                <a:schemeClr val="tx2">
                  <a:lumMod val="50000"/>
                  <a:lumOff val="50000"/>
                </a:schemeClr>
              </a:solidFill>
              <a:latin typeface="Calibri" panose="020F0502020204030204" pitchFamily="34" charset="0"/>
              <a:cs typeface="Calibri" panose="020F0502020204030204" pitchFamily="34" charset="0"/>
            </a:endParaRPr>
          </a:p>
        </p:txBody>
      </p:sp>
      <p:sp>
        <p:nvSpPr>
          <p:cNvPr id="8"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04470"/>
            <a:ext cx="8419320" cy="6054696"/>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Formation des dirigeants</a:t>
            </a:r>
          </a:p>
          <a:p>
            <a:pPr lvl="1">
              <a:spcBef>
                <a:spcPts val="600"/>
              </a:spcBef>
            </a:pPr>
            <a:r>
              <a:rPr lang="fr-FR" sz="1800" b="1" dirty="0"/>
              <a:t>Objectifs : </a:t>
            </a:r>
          </a:p>
          <a:p>
            <a:pPr lvl="2"/>
            <a:r>
              <a:rPr lang="fr-FR" dirty="0"/>
              <a:t>Action visant à la structuration des clubs ou à l'accompagnement de leur développement </a:t>
            </a:r>
          </a:p>
          <a:p>
            <a:pPr lvl="2"/>
            <a:r>
              <a:rPr lang="fr-FR" dirty="0"/>
              <a:t>Formation des dirigeants à l’utilisation de plateforme intranet</a:t>
            </a:r>
          </a:p>
          <a:p>
            <a:pPr lvl="1"/>
            <a:r>
              <a:rPr lang="fr-FR" sz="1800" b="1" dirty="0"/>
              <a:t>Mise  en œuvre : </a:t>
            </a:r>
          </a:p>
          <a:p>
            <a:pPr lvl="2"/>
            <a:r>
              <a:rPr lang="fr-FR" dirty="0"/>
              <a:t>Lancer un appel à formation vers les clubs et comités départementaux</a:t>
            </a:r>
          </a:p>
          <a:p>
            <a:pPr lvl="2"/>
            <a:r>
              <a:rPr lang="fr-FR" dirty="0"/>
              <a:t>Organiser les formations en relation avec les Comités Départementaux.</a:t>
            </a:r>
          </a:p>
          <a:p>
            <a:pPr marL="914400" lvl="2" indent="0">
              <a:buNone/>
            </a:pPr>
            <a:r>
              <a:rPr lang="fr-FR" dirty="0"/>
              <a:t> </a:t>
            </a: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r>
              <a:rPr lang="fr-FR" sz="1800" b="1" dirty="0">
                <a:solidFill>
                  <a:schemeClr val="tx1"/>
                </a:solidFill>
                <a:latin typeface="Calibri" panose="020F0502020204030204" pitchFamily="34" charset="0"/>
                <a:cs typeface="Calibri" panose="020F0502020204030204" pitchFamily="34" charset="0"/>
              </a:rPr>
              <a:t>Référent :  Commission formation et Agent de développement</a:t>
            </a:r>
          </a:p>
          <a:p>
            <a:pPr marL="457200" lvl="1" indent="0">
              <a:buNone/>
            </a:pPr>
            <a:endParaRPr lang="fr-FR" sz="2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4905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Titre 1">
            <a:extLst>
              <a:ext uri="{FF2B5EF4-FFF2-40B4-BE49-F238E27FC236}">
                <a16:creationId xmlns:a16="http://schemas.microsoft.com/office/drawing/2014/main" id="{13CCDE9C-0323-44BC-B2B0-F36222BE379B}"/>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Développement : Le club </a:t>
            </a:r>
            <a:r>
              <a:rPr lang="fr-FR" sz="1800" b="1" i="0" dirty="0" err="1">
                <a:solidFill>
                  <a:srgbClr val="0070C0"/>
                </a:solidFill>
                <a:latin typeface="Calibri" panose="020F0502020204030204" pitchFamily="34" charset="0"/>
                <a:cs typeface="Calibri" panose="020F0502020204030204" pitchFamily="34" charset="0"/>
              </a:rPr>
              <a:t>ping</a:t>
            </a:r>
            <a:r>
              <a:rPr lang="fr-FR" sz="1800" b="1" i="0" dirty="0">
                <a:solidFill>
                  <a:srgbClr val="0070C0"/>
                </a:solidFill>
                <a:latin typeface="Calibri" panose="020F0502020204030204" pitchFamily="34" charset="0"/>
                <a:cs typeface="Calibri" panose="020F0502020204030204" pitchFamily="34" charset="0"/>
              </a:rPr>
              <a:t> 2024</a:t>
            </a:r>
          </a:p>
          <a:p>
            <a:pPr marL="22225">
              <a:tabLst>
                <a:tab pos="354013" algn="l"/>
              </a:tabLst>
            </a:pPr>
            <a:endParaRPr lang="fr-FR" sz="1800" b="1" i="0" dirty="0">
              <a:solidFill>
                <a:schemeClr val="tx2">
                  <a:lumMod val="50000"/>
                  <a:lumOff val="50000"/>
                </a:schemeClr>
              </a:solidFill>
              <a:latin typeface="Calibri" panose="020F0502020204030204" pitchFamily="34" charset="0"/>
              <a:cs typeface="Calibri" panose="020F0502020204030204" pitchFamily="34" charset="0"/>
            </a:endParaRPr>
          </a:p>
        </p:txBody>
      </p:sp>
      <p:sp>
        <p:nvSpPr>
          <p:cNvPr id="8"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04470"/>
            <a:ext cx="8419320" cy="6054696"/>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Formation des bénévoles</a:t>
            </a:r>
          </a:p>
          <a:p>
            <a:pPr lvl="1">
              <a:spcBef>
                <a:spcPts val="600"/>
              </a:spcBef>
            </a:pPr>
            <a:r>
              <a:rPr lang="fr-FR" sz="1800" b="1" dirty="0"/>
              <a:t>Objectifs : </a:t>
            </a:r>
          </a:p>
          <a:p>
            <a:pPr lvl="2"/>
            <a:r>
              <a:rPr lang="fr-FR" dirty="0"/>
              <a:t>Initier les bénévoles aux nouveautés informatiques mis en place par la Fédération</a:t>
            </a:r>
          </a:p>
          <a:p>
            <a:pPr lvl="2"/>
            <a:r>
              <a:rPr lang="fr-FR" dirty="0"/>
              <a:t>La ligue souhaite accompagner les dirigeant(e)s de clubs dans la gestion administrative et financière de leurs projets.</a:t>
            </a:r>
          </a:p>
          <a:p>
            <a:pPr lvl="3"/>
            <a:r>
              <a:rPr lang="fr-FR" dirty="0"/>
              <a:t>1- Action de formation à la réalisation des dossiers subventions ANS, et autres dossiers de subventions en direction des clubs et comités départementaux</a:t>
            </a:r>
          </a:p>
          <a:p>
            <a:pPr lvl="3"/>
            <a:r>
              <a:rPr lang="fr-FR" dirty="0"/>
              <a:t>2- Actions de formation à l’accueil des futurs licenciés se présentant dans les clubs</a:t>
            </a:r>
          </a:p>
          <a:p>
            <a:pPr lvl="3"/>
            <a:r>
              <a:rPr lang="fr-FR" dirty="0"/>
              <a:t>3- Actions de formation sur le corps arbitral qui demande de plus en plus de connaissance informatique</a:t>
            </a:r>
          </a:p>
          <a:p>
            <a:pPr lvl="1"/>
            <a:r>
              <a:rPr lang="fr-FR" sz="1800" b="1" dirty="0"/>
              <a:t>Mise  en œuvre : </a:t>
            </a:r>
          </a:p>
          <a:p>
            <a:pPr lvl="2"/>
            <a:r>
              <a:rPr lang="fr-FR" dirty="0"/>
              <a:t>Lancer un appel à formation vers les clubs et comités départementaux</a:t>
            </a:r>
          </a:p>
          <a:p>
            <a:pPr lvl="2"/>
            <a:r>
              <a:rPr lang="fr-FR" dirty="0"/>
              <a:t>Organiser les formations en relation avec les Comités Départementaux et la Fédération.</a:t>
            </a:r>
          </a:p>
          <a:p>
            <a:pPr marL="914400" lvl="2" indent="0">
              <a:buNone/>
            </a:pPr>
            <a:r>
              <a:rPr lang="fr-FR" dirty="0"/>
              <a:t> </a:t>
            </a: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r>
              <a:rPr lang="fr-FR" sz="1800" b="1" dirty="0">
                <a:solidFill>
                  <a:schemeClr val="tx1"/>
                </a:solidFill>
                <a:latin typeface="Calibri" panose="020F0502020204030204" pitchFamily="34" charset="0"/>
                <a:cs typeface="Calibri" panose="020F0502020204030204" pitchFamily="34" charset="0"/>
              </a:rPr>
              <a:t>Référent :  Commission  formation et Agent de développement</a:t>
            </a:r>
          </a:p>
        </p:txBody>
      </p:sp>
    </p:spTree>
    <p:extLst>
      <p:ext uri="{BB962C8B-B14F-4D97-AF65-F5344CB8AC3E}">
        <p14:creationId xmlns:p14="http://schemas.microsoft.com/office/powerpoint/2010/main" val="3423375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Titre 1">
            <a:extLst>
              <a:ext uri="{FF2B5EF4-FFF2-40B4-BE49-F238E27FC236}">
                <a16:creationId xmlns:a16="http://schemas.microsoft.com/office/drawing/2014/main" id="{13CCDE9C-0323-44BC-B2B0-F36222BE379B}"/>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Développement : Le club </a:t>
            </a:r>
            <a:r>
              <a:rPr lang="fr-FR" sz="1800" b="1" i="0" dirty="0" err="1">
                <a:solidFill>
                  <a:srgbClr val="0070C0"/>
                </a:solidFill>
                <a:latin typeface="Calibri" panose="020F0502020204030204" pitchFamily="34" charset="0"/>
                <a:cs typeface="Calibri" panose="020F0502020204030204" pitchFamily="34" charset="0"/>
              </a:rPr>
              <a:t>ping</a:t>
            </a:r>
            <a:r>
              <a:rPr lang="fr-FR" sz="1800" b="1" i="0" dirty="0">
                <a:solidFill>
                  <a:srgbClr val="0070C0"/>
                </a:solidFill>
                <a:latin typeface="Calibri" panose="020F0502020204030204" pitchFamily="34" charset="0"/>
                <a:cs typeface="Calibri" panose="020F0502020204030204" pitchFamily="34" charset="0"/>
              </a:rPr>
              <a:t> 2024</a:t>
            </a:r>
          </a:p>
          <a:p>
            <a:pPr marL="22225">
              <a:tabLst>
                <a:tab pos="354013" algn="l"/>
              </a:tabLst>
            </a:pPr>
            <a:endParaRPr lang="fr-FR" sz="1800" b="1" i="0" dirty="0">
              <a:solidFill>
                <a:schemeClr val="tx2">
                  <a:lumMod val="50000"/>
                  <a:lumOff val="50000"/>
                </a:schemeClr>
              </a:solidFill>
              <a:latin typeface="Calibri" panose="020F0502020204030204" pitchFamily="34" charset="0"/>
              <a:cs typeface="Calibri" panose="020F0502020204030204" pitchFamily="34" charset="0"/>
            </a:endParaRPr>
          </a:p>
        </p:txBody>
      </p:sp>
      <p:sp>
        <p:nvSpPr>
          <p:cNvPr id="8"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04470"/>
            <a:ext cx="8419320" cy="6054696"/>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Handisport</a:t>
            </a:r>
          </a:p>
          <a:p>
            <a:pPr lvl="1">
              <a:spcBef>
                <a:spcPts val="600"/>
              </a:spcBef>
            </a:pPr>
            <a:r>
              <a:rPr lang="fr-FR" sz="1800" b="1" dirty="0"/>
              <a:t>Objectifs : </a:t>
            </a:r>
          </a:p>
          <a:p>
            <a:pPr lvl="2">
              <a:spcBef>
                <a:spcPts val="0"/>
              </a:spcBef>
            </a:pPr>
            <a:r>
              <a:rPr lang="fr-FR" dirty="0"/>
              <a:t>La ligue souhaite améliorer l'accueil pour le public handisport par le biais de création de section sur le territoire BFC.</a:t>
            </a:r>
          </a:p>
          <a:p>
            <a:pPr lvl="2">
              <a:spcBef>
                <a:spcPts val="0"/>
              </a:spcBef>
            </a:pPr>
            <a:r>
              <a:rPr lang="fr-FR" dirty="0"/>
              <a:t>Permettre à des personnes à mobilité réduite ou atteintes de problèmes et sensoriels de faire du sport, enjeu majeur de notre société.</a:t>
            </a:r>
          </a:p>
          <a:p>
            <a:pPr lvl="2">
              <a:spcBef>
                <a:spcPts val="0"/>
              </a:spcBef>
            </a:pPr>
            <a:r>
              <a:rPr lang="fr-FR" dirty="0"/>
              <a:t>Le tennis de table de part son coté ludique et adaptatif est l'une des disciplines sportives les plus pratiquées en centre de rééducation ou établissements spécialisés</a:t>
            </a:r>
          </a:p>
          <a:p>
            <a:pPr lvl="3">
              <a:spcBef>
                <a:spcPts val="0"/>
              </a:spcBef>
            </a:pPr>
            <a:r>
              <a:rPr lang="fr-FR" dirty="0"/>
              <a:t>1) Organisation d'un championnat Régional toutes classes confondues.</a:t>
            </a:r>
          </a:p>
          <a:p>
            <a:pPr lvl="3">
              <a:spcBef>
                <a:spcPts val="0"/>
              </a:spcBef>
            </a:pPr>
            <a:r>
              <a:rPr lang="fr-FR" dirty="0"/>
              <a:t>2) Lors de manifestations mettre en valeur ces joueurs ou joueuses qui pratiquent le haut niveau. ( Exemple Léa Fernay (Médaille d’Argent aux JO de Tokyo) du Dijon TT)</a:t>
            </a:r>
          </a:p>
          <a:p>
            <a:pPr lvl="1"/>
            <a:r>
              <a:rPr lang="fr-FR" sz="1800" b="1" dirty="0"/>
              <a:t>Mise  en œuvre : </a:t>
            </a:r>
          </a:p>
          <a:p>
            <a:pPr marL="914400" lvl="2" indent="0">
              <a:buNone/>
            </a:pPr>
            <a:r>
              <a:rPr lang="fr-FR" dirty="0"/>
              <a:t>La ligue doit se rapprocher du comité régional handisport  pour  mener les actions prévues</a:t>
            </a:r>
          </a:p>
          <a:p>
            <a:pPr lvl="3"/>
            <a:r>
              <a:rPr lang="fr-FR" sz="1800" dirty="0"/>
              <a:t>Déterminer la cartographie des clubs ayant une section handisport</a:t>
            </a:r>
          </a:p>
          <a:p>
            <a:pPr lvl="3"/>
            <a:r>
              <a:rPr lang="fr-FR" sz="1800" dirty="0"/>
              <a:t>Définir le plan d’actions</a:t>
            </a: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r>
              <a:rPr lang="fr-FR" sz="1800" b="1" dirty="0">
                <a:solidFill>
                  <a:schemeClr val="tx1"/>
                </a:solidFill>
                <a:latin typeface="Calibri" panose="020F0502020204030204" pitchFamily="34" charset="0"/>
                <a:cs typeface="Calibri" panose="020F0502020204030204" pitchFamily="34" charset="0"/>
              </a:rPr>
              <a:t>Référent :  Commission développement et Agent de développement</a:t>
            </a:r>
          </a:p>
        </p:txBody>
      </p:sp>
    </p:spTree>
    <p:extLst>
      <p:ext uri="{BB962C8B-B14F-4D97-AF65-F5344CB8AC3E}">
        <p14:creationId xmlns:p14="http://schemas.microsoft.com/office/powerpoint/2010/main" val="302590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86383"/>
            <a:ext cx="7863987" cy="6245157"/>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fr-FR" sz="2800" b="1" u="sng" dirty="0">
                <a:solidFill>
                  <a:srgbClr val="0070C0"/>
                </a:solidFill>
                <a:latin typeface="Calibri" panose="020F0502020204030204" pitchFamily="34" charset="0"/>
                <a:cs typeface="Calibri" panose="020F0502020204030204" pitchFamily="34" charset="0"/>
              </a:rPr>
              <a:t>Le projet sportif territorial : Introduction </a:t>
            </a:r>
          </a:p>
          <a:p>
            <a:pPr marL="0" indent="0">
              <a:buFont typeface="Arial" panose="020B0604020202020204" pitchFamily="34" charset="0"/>
              <a:buNone/>
            </a:pPr>
            <a:r>
              <a:rPr lang="fr-FR" sz="2000" b="1" dirty="0">
                <a:solidFill>
                  <a:schemeClr val="tx1"/>
                </a:solidFill>
                <a:latin typeface="Calibri" panose="020F0502020204030204" pitchFamily="34" charset="0"/>
                <a:cs typeface="Calibri" panose="020F0502020204030204" pitchFamily="34" charset="0"/>
              </a:rPr>
              <a:t>Une nouvelle équipe dirigeante a été élue à la tête de la ligue de Bourgogne Franche-Comté fin 2020 avec un programme résolument nouveau.</a:t>
            </a:r>
          </a:p>
          <a:p>
            <a:pPr marL="0" indent="0">
              <a:buFont typeface="Arial" panose="020B0604020202020204" pitchFamily="34" charset="0"/>
              <a:buNone/>
            </a:pPr>
            <a:r>
              <a:rPr lang="fr-FR" sz="2000" b="1" dirty="0">
                <a:solidFill>
                  <a:schemeClr val="tx1"/>
                </a:solidFill>
                <a:latin typeface="Calibri" panose="020F0502020204030204" pitchFamily="34" charset="0"/>
                <a:cs typeface="Calibri" panose="020F0502020204030204" pitchFamily="34" charset="0"/>
              </a:rPr>
              <a:t>Le projet sportif territorial traduit en objectifs et actions les éléments de ce programme.</a:t>
            </a:r>
          </a:p>
          <a:p>
            <a:pPr marL="0" indent="0">
              <a:buNone/>
            </a:pPr>
            <a:r>
              <a:rPr lang="fr-FR" sz="2000" b="1" dirty="0">
                <a:solidFill>
                  <a:schemeClr val="tx1"/>
                </a:solidFill>
                <a:latin typeface="Calibri" panose="020F0502020204030204" pitchFamily="34" charset="0"/>
                <a:cs typeface="Calibri" panose="020F0502020204030204" pitchFamily="34" charset="0"/>
              </a:rPr>
              <a:t>Etabli suivant une déclinaison des projets fédéraux (PSF et PPF), ce projet est défini autour de 2 grands axes :</a:t>
            </a:r>
          </a:p>
          <a:p>
            <a:pPr lvl="1">
              <a:buFont typeface="Courier New" panose="02070309020205020404" pitchFamily="49" charset="0"/>
              <a:buChar char="o"/>
            </a:pPr>
            <a:r>
              <a:rPr lang="fr-FR" b="1" u="sng" dirty="0">
                <a:solidFill>
                  <a:schemeClr val="tx1"/>
                </a:solidFill>
                <a:latin typeface="Calibri" panose="020F0502020204030204" pitchFamily="34" charset="0"/>
                <a:cs typeface="Calibri" panose="020F0502020204030204" pitchFamily="34" charset="0"/>
              </a:rPr>
              <a:t>La performance sportive (Projet Performance Régional)</a:t>
            </a:r>
          </a:p>
          <a:p>
            <a:pPr lvl="1">
              <a:buFont typeface="Courier New" panose="02070309020205020404" pitchFamily="49" charset="0"/>
              <a:buChar char="o"/>
            </a:pPr>
            <a:r>
              <a:rPr lang="fr-FR" b="1" u="sng" dirty="0">
                <a:solidFill>
                  <a:schemeClr val="tx1"/>
                </a:solidFill>
                <a:latin typeface="Calibri" panose="020F0502020204030204" pitchFamily="34" charset="0"/>
                <a:cs typeface="Calibri" panose="020F0502020204030204" pitchFamily="34" charset="0"/>
              </a:rPr>
              <a:t>Le développement de l’activité</a:t>
            </a:r>
            <a:endParaRPr lang="fr-FR" sz="2000" b="1" dirty="0">
              <a:solidFill>
                <a:schemeClr val="tx1"/>
              </a:solidFill>
              <a:latin typeface="Calibri" panose="020F0502020204030204" pitchFamily="34" charset="0"/>
              <a:cs typeface="Calibri" panose="020F0502020204030204" pitchFamily="34" charset="0"/>
            </a:endParaRPr>
          </a:p>
          <a:p>
            <a:pPr marL="0" indent="0">
              <a:buNone/>
            </a:pPr>
            <a:r>
              <a:rPr lang="fr-FR" sz="2000" b="1" dirty="0">
                <a:solidFill>
                  <a:schemeClr val="tx1"/>
                </a:solidFill>
                <a:latin typeface="Calibri" panose="020F0502020204030204" pitchFamily="34" charset="0"/>
                <a:cs typeface="Calibri" panose="020F0502020204030204" pitchFamily="34" charset="0"/>
              </a:rPr>
              <a:t>en s’inscrivant dans le renforcement du maillage territorial et la concertation avec nos territoires</a:t>
            </a:r>
          </a:p>
        </p:txBody>
      </p:sp>
    </p:spTree>
    <p:extLst>
      <p:ext uri="{BB962C8B-B14F-4D97-AF65-F5344CB8AC3E}">
        <p14:creationId xmlns:p14="http://schemas.microsoft.com/office/powerpoint/2010/main" val="27247040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Titre 1">
            <a:extLst>
              <a:ext uri="{FF2B5EF4-FFF2-40B4-BE49-F238E27FC236}">
                <a16:creationId xmlns:a16="http://schemas.microsoft.com/office/drawing/2014/main" id="{13CCDE9C-0323-44BC-B2B0-F36222BE379B}"/>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Développement : Le club </a:t>
            </a:r>
            <a:r>
              <a:rPr lang="fr-FR" sz="1800" b="1" i="0" dirty="0" err="1">
                <a:solidFill>
                  <a:srgbClr val="0070C0"/>
                </a:solidFill>
                <a:latin typeface="Calibri" panose="020F0502020204030204" pitchFamily="34" charset="0"/>
                <a:cs typeface="Calibri" panose="020F0502020204030204" pitchFamily="34" charset="0"/>
              </a:rPr>
              <a:t>ping</a:t>
            </a:r>
            <a:r>
              <a:rPr lang="fr-FR" sz="1800" b="1" i="0" dirty="0">
                <a:solidFill>
                  <a:srgbClr val="0070C0"/>
                </a:solidFill>
                <a:latin typeface="Calibri" panose="020F0502020204030204" pitchFamily="34" charset="0"/>
                <a:cs typeface="Calibri" panose="020F0502020204030204" pitchFamily="34" charset="0"/>
              </a:rPr>
              <a:t> 2024</a:t>
            </a:r>
          </a:p>
          <a:p>
            <a:pPr marL="22225">
              <a:tabLst>
                <a:tab pos="354013" algn="l"/>
              </a:tabLst>
            </a:pPr>
            <a:endParaRPr lang="fr-FR" sz="1800" b="1" i="0" dirty="0">
              <a:solidFill>
                <a:schemeClr val="tx2">
                  <a:lumMod val="50000"/>
                  <a:lumOff val="50000"/>
                </a:schemeClr>
              </a:solidFill>
              <a:latin typeface="Calibri" panose="020F0502020204030204" pitchFamily="34" charset="0"/>
              <a:cs typeface="Calibri" panose="020F0502020204030204" pitchFamily="34" charset="0"/>
            </a:endParaRPr>
          </a:p>
        </p:txBody>
      </p:sp>
      <p:sp>
        <p:nvSpPr>
          <p:cNvPr id="8"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04470"/>
            <a:ext cx="8419320" cy="6054696"/>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fr-FR" sz="1800" b="1" dirty="0">
                <a:solidFill>
                  <a:srgbClr val="0070C0"/>
                </a:solidFill>
                <a:latin typeface="Calibri" panose="020F0502020204030204" pitchFamily="34" charset="0"/>
                <a:cs typeface="Calibri" panose="020F0502020204030204" pitchFamily="34" charset="0"/>
              </a:rPr>
              <a:t>La féminisation</a:t>
            </a:r>
          </a:p>
          <a:p>
            <a:pPr lvl="1">
              <a:spcBef>
                <a:spcPts val="600"/>
              </a:spcBef>
            </a:pPr>
            <a:r>
              <a:rPr lang="fr-FR" sz="1800" b="1" dirty="0"/>
              <a:t>Objectifs : </a:t>
            </a:r>
          </a:p>
          <a:p>
            <a:pPr lvl="2">
              <a:spcBef>
                <a:spcPts val="0"/>
              </a:spcBef>
            </a:pPr>
            <a:r>
              <a:rPr lang="fr-FR" dirty="0"/>
              <a:t>Mener les actions pour maintenir le niveau des licences féminines en créant des compétitions spécifiques ou mixtes</a:t>
            </a:r>
          </a:p>
          <a:p>
            <a:pPr lvl="1"/>
            <a:r>
              <a:rPr lang="fr-FR" sz="1800" b="1" dirty="0"/>
              <a:t>Mise  en œuvre : </a:t>
            </a:r>
          </a:p>
          <a:p>
            <a:pPr marL="914400" lvl="2" indent="0">
              <a:buNone/>
            </a:pPr>
            <a:r>
              <a:rPr lang="fr-FR" dirty="0"/>
              <a:t>En liaison avec les comités départementaux, réaliser un état des lieux de la pratique du ping au féminin</a:t>
            </a:r>
          </a:p>
          <a:p>
            <a:pPr lvl="3"/>
            <a:r>
              <a:rPr lang="fr-FR" sz="1800" dirty="0"/>
              <a:t>Au travers de groupes de travail proposer de nouvelles compétitions spécifiques ou mixte</a:t>
            </a:r>
          </a:p>
          <a:p>
            <a:pPr lvl="3"/>
            <a:r>
              <a:rPr lang="fr-FR" sz="1800" dirty="0"/>
              <a:t>Définir le plan d’actions</a:t>
            </a:r>
          </a:p>
          <a:p>
            <a:pPr marL="457200" lvl="1" indent="0">
              <a:buNone/>
            </a:pPr>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r>
              <a:rPr lang="fr-FR" sz="1800" b="1" dirty="0">
                <a:solidFill>
                  <a:schemeClr val="tx1"/>
                </a:solidFill>
                <a:latin typeface="Calibri" panose="020F0502020204030204" pitchFamily="34" charset="0"/>
                <a:cs typeface="Calibri" panose="020F0502020204030204" pitchFamily="34" charset="0"/>
              </a:rPr>
              <a:t>Référent : Christine MILESI + Commission féminine</a:t>
            </a:r>
          </a:p>
        </p:txBody>
      </p:sp>
    </p:spTree>
    <p:extLst>
      <p:ext uri="{BB962C8B-B14F-4D97-AF65-F5344CB8AC3E}">
        <p14:creationId xmlns:p14="http://schemas.microsoft.com/office/powerpoint/2010/main" val="197181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Titre 1">
            <a:extLst>
              <a:ext uri="{FF2B5EF4-FFF2-40B4-BE49-F238E27FC236}">
                <a16:creationId xmlns:a16="http://schemas.microsoft.com/office/drawing/2014/main" id="{13CCDE9C-0323-44BC-B2B0-F36222BE379B}"/>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Développement : Plan de relance</a:t>
            </a:r>
          </a:p>
          <a:p>
            <a:pPr marL="22225">
              <a:tabLst>
                <a:tab pos="354013" algn="l"/>
              </a:tabLst>
            </a:pPr>
            <a:endParaRPr lang="fr-FR" sz="1800" b="1" i="0" dirty="0">
              <a:solidFill>
                <a:schemeClr val="tx2">
                  <a:lumMod val="50000"/>
                  <a:lumOff val="50000"/>
                </a:schemeClr>
              </a:solidFill>
              <a:latin typeface="Calibri" panose="020F0502020204030204" pitchFamily="34" charset="0"/>
              <a:cs typeface="Calibri" panose="020F0502020204030204" pitchFamily="34" charset="0"/>
            </a:endParaRPr>
          </a:p>
        </p:txBody>
      </p:sp>
      <p:sp>
        <p:nvSpPr>
          <p:cNvPr id="8"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04470"/>
            <a:ext cx="8419320" cy="6054696"/>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fr-FR" sz="1800" b="1" dirty="0">
                <a:solidFill>
                  <a:srgbClr val="0070C0"/>
                </a:solidFill>
              </a:rPr>
              <a:t>Aide liée à la reprise sportive</a:t>
            </a:r>
            <a:endParaRPr lang="fr-FR" sz="1800" b="1" dirty="0">
              <a:solidFill>
                <a:srgbClr val="0070C0"/>
              </a:solidFill>
              <a:latin typeface="Calibri" panose="020F0502020204030204" pitchFamily="34" charset="0"/>
              <a:cs typeface="Calibri" panose="020F0502020204030204" pitchFamily="34" charset="0"/>
            </a:endParaRPr>
          </a:p>
          <a:p>
            <a:pPr lvl="1">
              <a:spcBef>
                <a:spcPts val="600"/>
              </a:spcBef>
            </a:pPr>
            <a:r>
              <a:rPr lang="fr-FR" sz="1800" b="1" dirty="0"/>
              <a:t>Objectifs : </a:t>
            </a:r>
          </a:p>
          <a:p>
            <a:pPr lvl="2"/>
            <a:r>
              <a:rPr lang="fr-FR" dirty="0"/>
              <a:t>La crise sanitaire a eu un impact négatif sur la vie des clubs. La fermeture permanente et/ou entrecoupée à occasionner une chute de 30% de nos licences. Cette absence d'émulation et de vie engendrent une démotivation et une peur de reprendre le tennis de table.</a:t>
            </a:r>
          </a:p>
          <a:p>
            <a:pPr lvl="2"/>
            <a:r>
              <a:rPr lang="fr-FR" dirty="0"/>
              <a:t>La ligue BFC souhaite se déplacer sur le territoire bourguignons/franc-comtois afin d'aider les dirigeants à organiser des évènements pour la reprise de l'activité ( journées portes, démonstrations, animations)</a:t>
            </a:r>
          </a:p>
          <a:p>
            <a:pPr lvl="1"/>
            <a:r>
              <a:rPr lang="fr-FR" sz="1800" b="1" dirty="0"/>
              <a:t>Mise  en œuvre : </a:t>
            </a:r>
          </a:p>
          <a:p>
            <a:pPr marL="914400" lvl="2" indent="0">
              <a:buNone/>
            </a:pPr>
            <a:r>
              <a:rPr lang="fr-FR" dirty="0"/>
              <a:t>En relation avec les Comités Départementaux</a:t>
            </a:r>
          </a:p>
          <a:p>
            <a:pPr lvl="2"/>
            <a:r>
              <a:rPr lang="fr-FR" dirty="0"/>
              <a:t>Déplacement du président de ligue dans le but d’échanger avec les comités et les clubs de chaque département que compte la BFC </a:t>
            </a:r>
          </a:p>
          <a:p>
            <a:pPr lvl="2"/>
            <a:r>
              <a:rPr lang="fr-FR" dirty="0"/>
              <a:t>Déterminer les priorités sur la cartographie des clubs en difficulté</a:t>
            </a:r>
          </a:p>
          <a:p>
            <a:pPr lvl="2"/>
            <a:r>
              <a:rPr lang="fr-FR" dirty="0"/>
              <a:t>Avec chaque club, définir les évènements à organiser.</a:t>
            </a:r>
          </a:p>
          <a:p>
            <a:pPr lvl="2"/>
            <a:endParaRPr lang="fr-FR" sz="1800" b="1" dirty="0">
              <a:solidFill>
                <a:schemeClr val="tx1"/>
              </a:solidFill>
              <a:latin typeface="Calibri" panose="020F0502020204030204" pitchFamily="34" charset="0"/>
              <a:cs typeface="Calibri" panose="020F0502020204030204" pitchFamily="34" charset="0"/>
            </a:endParaRPr>
          </a:p>
          <a:p>
            <a:pPr lvl="2"/>
            <a:endParaRPr lang="fr-FR" sz="1800" b="1" dirty="0">
              <a:solidFill>
                <a:schemeClr val="tx1"/>
              </a:solidFill>
              <a:latin typeface="Calibri" panose="020F0502020204030204" pitchFamily="34" charset="0"/>
              <a:cs typeface="Calibri" panose="020F0502020204030204" pitchFamily="34" charset="0"/>
            </a:endParaRPr>
          </a:p>
          <a:p>
            <a:pPr marL="457200" lvl="1" indent="0">
              <a:buNone/>
            </a:pPr>
            <a:r>
              <a:rPr lang="fr-FR" sz="1800" b="1" dirty="0">
                <a:solidFill>
                  <a:schemeClr val="tx1"/>
                </a:solidFill>
                <a:latin typeface="Calibri" panose="020F0502020204030204" pitchFamily="34" charset="0"/>
                <a:cs typeface="Calibri" panose="020F0502020204030204" pitchFamily="34" charset="0"/>
              </a:rPr>
              <a:t>Référent :  Commission développement et Agent de développement </a:t>
            </a:r>
            <a:r>
              <a:rPr lang="fr-FR" sz="1800" b="1">
                <a:solidFill>
                  <a:schemeClr val="tx1"/>
                </a:solidFill>
                <a:latin typeface="Calibri" panose="020F0502020204030204" pitchFamily="34" charset="0"/>
                <a:cs typeface="Calibri" panose="020F0502020204030204" pitchFamily="34" charset="0"/>
              </a:rPr>
              <a:t>et Président</a:t>
            </a:r>
            <a:endParaRPr lang="fr-FR" sz="1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7683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contenu 2">
            <a:extLst>
              <a:ext uri="{FF2B5EF4-FFF2-40B4-BE49-F238E27FC236}">
                <a16:creationId xmlns:a16="http://schemas.microsoft.com/office/drawing/2014/main" id="{D63FBF4F-C60B-4A2B-AACD-0E4673EB839E}"/>
              </a:ext>
            </a:extLst>
          </p:cNvPr>
          <p:cNvSpPr txBox="1">
            <a:spLocks/>
          </p:cNvSpPr>
          <p:nvPr/>
        </p:nvSpPr>
        <p:spPr>
          <a:xfrm>
            <a:off x="3448425" y="486383"/>
            <a:ext cx="7863987" cy="6245157"/>
          </a:xfrm>
          <a:prstGeom prst="rect">
            <a:avLst/>
          </a:prstGeom>
        </p:spPr>
        <p:txBody>
          <a:bodyPr vert="horz" lIns="91440" tIns="45720" rIns="91440" bIns="45720" rtlCol="0" anchor="t" anchorCtr="0">
            <a:no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fr-FR" sz="2800" b="1" u="sng" dirty="0">
                <a:solidFill>
                  <a:srgbClr val="0070C0"/>
                </a:solidFill>
                <a:latin typeface="Calibri" panose="020F0502020204030204" pitchFamily="34" charset="0"/>
                <a:cs typeface="Calibri" panose="020F0502020204030204" pitchFamily="34" charset="0"/>
              </a:rPr>
              <a:t>Le projet performance régional : </a:t>
            </a:r>
          </a:p>
          <a:p>
            <a:pPr marL="0" indent="0">
              <a:buNone/>
            </a:pPr>
            <a:r>
              <a:rPr lang="fr-FR" sz="2000" b="1" dirty="0">
                <a:solidFill>
                  <a:schemeClr val="tx1"/>
                </a:solidFill>
                <a:latin typeface="Calibri" panose="020F0502020204030204" pitchFamily="34" charset="0"/>
                <a:cs typeface="Calibri" panose="020F0502020204030204" pitchFamily="34" charset="0"/>
              </a:rPr>
              <a:t>Comme le Projet de Performance Fédéral, ce projet s’articule autour des 4 axes suivants :</a:t>
            </a:r>
          </a:p>
          <a:p>
            <a:pPr lvl="1">
              <a:buFont typeface="Courier New" panose="02070309020205020404" pitchFamily="49" charset="0"/>
              <a:buChar char="o"/>
            </a:pPr>
            <a:r>
              <a:rPr lang="fr-FR" b="1" u="sng" dirty="0">
                <a:solidFill>
                  <a:schemeClr val="tx1"/>
                </a:solidFill>
                <a:latin typeface="Calibri" panose="020F0502020204030204" pitchFamily="34" charset="0"/>
                <a:cs typeface="Calibri" panose="020F0502020204030204" pitchFamily="34" charset="0"/>
              </a:rPr>
              <a:t>Le recrutement</a:t>
            </a:r>
            <a:r>
              <a:rPr lang="fr-FR" b="1" dirty="0">
                <a:solidFill>
                  <a:schemeClr val="tx1"/>
                </a:solidFill>
                <a:latin typeface="Calibri" panose="020F0502020204030204" pitchFamily="34" charset="0"/>
                <a:cs typeface="Calibri" panose="020F0502020204030204" pitchFamily="34" charset="0"/>
              </a:rPr>
              <a:t> portant sur les plus jeunes de 4 à 7 ans</a:t>
            </a:r>
          </a:p>
          <a:p>
            <a:pPr lvl="1">
              <a:buFont typeface="Courier New" panose="02070309020205020404" pitchFamily="49" charset="0"/>
              <a:buChar char="o"/>
            </a:pPr>
            <a:r>
              <a:rPr lang="fr-FR" b="1" u="sng" dirty="0">
                <a:solidFill>
                  <a:schemeClr val="tx1"/>
                </a:solidFill>
                <a:latin typeface="Calibri" panose="020F0502020204030204" pitchFamily="34" charset="0"/>
                <a:cs typeface="Calibri" panose="020F0502020204030204" pitchFamily="34" charset="0"/>
              </a:rPr>
              <a:t>La détection et la préparation à l’entrainement</a:t>
            </a:r>
            <a:r>
              <a:rPr lang="fr-FR" b="1" dirty="0">
                <a:solidFill>
                  <a:schemeClr val="tx1"/>
                </a:solidFill>
                <a:latin typeface="Calibri" panose="020F0502020204030204" pitchFamily="34" charset="0"/>
                <a:cs typeface="Calibri" panose="020F0502020204030204" pitchFamily="34" charset="0"/>
              </a:rPr>
              <a:t> visant à alimenter le haut-niveau régional pour les jeunes de 8 à 12 ans</a:t>
            </a:r>
          </a:p>
          <a:p>
            <a:pPr lvl="1">
              <a:buFont typeface="Courier New" panose="02070309020205020404" pitchFamily="49" charset="0"/>
              <a:buChar char="o"/>
            </a:pPr>
            <a:r>
              <a:rPr lang="fr-FR" b="1" u="sng" dirty="0">
                <a:solidFill>
                  <a:schemeClr val="tx1"/>
                </a:solidFill>
                <a:latin typeface="Calibri" panose="020F0502020204030204" pitchFamily="34" charset="0"/>
                <a:cs typeface="Calibri" panose="020F0502020204030204" pitchFamily="34" charset="0"/>
              </a:rPr>
              <a:t>La performance</a:t>
            </a:r>
            <a:r>
              <a:rPr lang="fr-FR" b="1" dirty="0">
                <a:solidFill>
                  <a:schemeClr val="tx1"/>
                </a:solidFill>
                <a:latin typeface="Calibri" panose="020F0502020204030204" pitchFamily="34" charset="0"/>
                <a:cs typeface="Calibri" panose="020F0502020204030204" pitchFamily="34" charset="0"/>
              </a:rPr>
              <a:t> pour les jeunes de 12 à 15 ans permettant l’accession vers le haut niveau national au travers du pôle espoirs</a:t>
            </a:r>
          </a:p>
          <a:p>
            <a:pPr lvl="1">
              <a:buFont typeface="Courier New" panose="02070309020205020404" pitchFamily="49" charset="0"/>
              <a:buChar char="o"/>
            </a:pPr>
            <a:r>
              <a:rPr lang="fr-FR" b="1" u="sng" dirty="0">
                <a:solidFill>
                  <a:schemeClr val="tx1"/>
                </a:solidFill>
                <a:latin typeface="Calibri" panose="020F0502020204030204" pitchFamily="34" charset="0"/>
                <a:cs typeface="Calibri" panose="020F0502020204030204" pitchFamily="34" charset="0"/>
              </a:rPr>
              <a:t>La formation des techniciens</a:t>
            </a:r>
            <a:r>
              <a:rPr lang="fr-FR" b="1" dirty="0">
                <a:solidFill>
                  <a:schemeClr val="tx1"/>
                </a:solidFill>
                <a:latin typeface="Calibri" panose="020F0502020204030204" pitchFamily="34" charset="0"/>
                <a:cs typeface="Calibri" panose="020F0502020204030204" pitchFamily="34" charset="0"/>
              </a:rPr>
              <a:t> intervenants sur la détection et la performance</a:t>
            </a:r>
          </a:p>
          <a:p>
            <a:pPr marL="0" indent="0">
              <a:buNone/>
            </a:pPr>
            <a:r>
              <a:rPr lang="fr-FR" sz="2000" b="1" dirty="0">
                <a:solidFill>
                  <a:schemeClr val="tx1"/>
                </a:solidFill>
                <a:latin typeface="Calibri" panose="020F0502020204030204" pitchFamily="34" charset="0"/>
                <a:cs typeface="Calibri" panose="020F0502020204030204" pitchFamily="34" charset="0"/>
              </a:rPr>
              <a:t>Ce projet est conduit par L’ETR, Equipe Technique Régionale</a:t>
            </a:r>
            <a:endParaRPr lang="fr-FR"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2025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63FBF4F-C60B-4A2B-AACD-0E4673EB839E}"/>
              </a:ext>
            </a:extLst>
          </p:cNvPr>
          <p:cNvSpPr>
            <a:spLocks noGrp="1"/>
          </p:cNvSpPr>
          <p:nvPr>
            <p:ph idx="1"/>
          </p:nvPr>
        </p:nvSpPr>
        <p:spPr>
          <a:xfrm>
            <a:off x="4186930" y="117892"/>
            <a:ext cx="7286018" cy="6740108"/>
          </a:xfrm>
        </p:spPr>
        <p:txBody>
          <a:bodyPr anchor="t" anchorCtr="0">
            <a:noAutofit/>
          </a:bodyPr>
          <a:lstStyle/>
          <a:p>
            <a:pPr marL="342900" lvl="0" indent="-342900" algn="just">
              <a:spcAft>
                <a:spcPts val="800"/>
              </a:spcAft>
              <a:buFont typeface="Wingdings" panose="05000000000000000000" pitchFamily="2" charset="2"/>
              <a:buChar char=""/>
            </a:pPr>
            <a:r>
              <a:rPr lang="fr-F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Principes</a:t>
            </a:r>
          </a:p>
          <a:p>
            <a:pPr marL="0" indent="0">
              <a:spcBef>
                <a:spcPts val="300"/>
              </a:spcBef>
              <a:spcAft>
                <a:spcPts val="300"/>
              </a:spcAft>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L’organisation de l’ETR tourne autour des deux axes majeurs du PPR : la détection et la performance.</a:t>
            </a:r>
          </a:p>
          <a:p>
            <a:pPr marL="0" indent="0">
              <a:spcBef>
                <a:spcPts val="300"/>
              </a:spcBef>
              <a:spcAft>
                <a:spcPts val="300"/>
              </a:spcAft>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Ces deux axes sont regroupés au sein de la Commission Technique Régionale</a:t>
            </a:r>
          </a:p>
          <a:p>
            <a:pPr marL="0" indent="0" algn="just">
              <a:spcBef>
                <a:spcPts val="0"/>
              </a:spcBef>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l’ETR doit pouvoir s’appuyer sur d’autres commissions pour réaliser ses missions</a:t>
            </a:r>
          </a:p>
          <a:p>
            <a:pPr marL="457200" lvl="1" indent="0" algn="just">
              <a:spcBef>
                <a:spcPts val="300"/>
              </a:spcBef>
              <a:spcAft>
                <a:spcPts val="300"/>
              </a:spcAft>
              <a:buNone/>
            </a:pPr>
            <a:r>
              <a:rPr lang="fr-FR" dirty="0">
                <a:latin typeface="Calibri" panose="020F0502020204030204" pitchFamily="34" charset="0"/>
                <a:ea typeface="Calibri" panose="020F0502020204030204" pitchFamily="34" charset="0"/>
                <a:cs typeface="Times New Roman" panose="02020603050405020304" pitchFamily="18" charset="0"/>
              </a:rPr>
              <a:t>Pour traiter le recrutement et la formation</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2" algn="just">
              <a:spcBef>
                <a:spcPts val="0"/>
              </a:spcBef>
              <a:buFont typeface="Wingdings" panose="05000000000000000000" pitchFamily="2" charset="2"/>
              <a:buChar char="ü"/>
            </a:pPr>
            <a:r>
              <a:rPr lang="fr-FR" sz="2000" dirty="0">
                <a:latin typeface="Calibri" panose="020F0502020204030204" pitchFamily="34" charset="0"/>
                <a:ea typeface="Calibri" panose="020F0502020204030204" pitchFamily="34" charset="0"/>
                <a:cs typeface="Times New Roman" panose="02020603050405020304" pitchFamily="18" charset="0"/>
              </a:rPr>
              <a:t>La commission Développement</a:t>
            </a:r>
          </a:p>
          <a:p>
            <a:pPr lvl="2" algn="just">
              <a:spcBef>
                <a:spcPts val="0"/>
              </a:spcBef>
              <a:buFont typeface="Wingdings" panose="05000000000000000000" pitchFamily="2" charset="2"/>
              <a:buChar char="ü"/>
            </a:pPr>
            <a:r>
              <a:rPr lang="fr-FR" sz="2000" dirty="0">
                <a:effectLst/>
                <a:latin typeface="Calibri" panose="020F0502020204030204" pitchFamily="34" charset="0"/>
                <a:ea typeface="Calibri" panose="020F0502020204030204" pitchFamily="34" charset="0"/>
                <a:cs typeface="Times New Roman" panose="02020603050405020304" pitchFamily="18" charset="0"/>
              </a:rPr>
              <a:t>La commission Formation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just">
              <a:spcBef>
                <a:spcPts val="0"/>
              </a:spcBef>
              <a:buNone/>
            </a:pPr>
            <a:r>
              <a:rPr lang="fr-FR" dirty="0">
                <a:latin typeface="Calibri" panose="020F0502020204030204" pitchFamily="34" charset="0"/>
                <a:ea typeface="Calibri" panose="020F0502020204030204" pitchFamily="34" charset="0"/>
                <a:cs typeface="Times New Roman" panose="02020603050405020304" pitchFamily="18" charset="0"/>
              </a:rPr>
              <a:t>Et aussi sur</a:t>
            </a:r>
          </a:p>
          <a:p>
            <a:pPr lvl="2" algn="just">
              <a:spcBef>
                <a:spcPts val="0"/>
              </a:spcBef>
              <a:buFont typeface="Wingdings" panose="05000000000000000000" pitchFamily="2" charset="2"/>
              <a:buChar char="ü"/>
            </a:pPr>
            <a:r>
              <a:rPr lang="fr-FR" sz="2000" dirty="0">
                <a:latin typeface="Calibri" panose="020F0502020204030204" pitchFamily="34" charset="0"/>
                <a:ea typeface="Calibri" panose="020F0502020204030204" pitchFamily="34" charset="0"/>
                <a:cs typeface="Times New Roman" panose="02020603050405020304" pitchFamily="18" charset="0"/>
              </a:rPr>
              <a:t>La commission communication</a:t>
            </a:r>
          </a:p>
          <a:p>
            <a:pPr lvl="2" algn="just">
              <a:spcBef>
                <a:spcPts val="0"/>
              </a:spcBef>
              <a:buFont typeface="Wingdings" panose="05000000000000000000" pitchFamily="2" charset="2"/>
              <a:buChar char="ü"/>
            </a:pPr>
            <a:r>
              <a:rPr lang="fr-FR" sz="2000" dirty="0">
                <a:effectLst/>
                <a:latin typeface="Calibri" panose="020F0502020204030204" pitchFamily="34" charset="0"/>
                <a:ea typeface="Calibri" panose="020F0502020204030204" pitchFamily="34" charset="0"/>
                <a:cs typeface="Times New Roman" panose="02020603050405020304" pitchFamily="18" charset="0"/>
              </a:rPr>
              <a:t>La commission médicale</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300"/>
              </a:spcBef>
              <a:spcAft>
                <a:spcPts val="300"/>
              </a:spcAft>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Chacune de ces commissions met à disposition des référents suivant les nécessités</a:t>
            </a:r>
          </a:p>
          <a:p>
            <a:pPr marL="0" indent="0" algn="just">
              <a:spcBef>
                <a:spcPts val="300"/>
              </a:spcBef>
              <a:spcAft>
                <a:spcPts val="300"/>
              </a:spcAft>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L’ETR est ouverte aux représentants des Comités Départementaux en fonction des besoins. Chaque CD doit avoir au moins un représentant</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300"/>
              </a:spcBef>
              <a:spcAft>
                <a:spcPts val="300"/>
              </a:spcAft>
              <a:buNone/>
            </a:pPr>
            <a:r>
              <a:rPr lang="fr-FR" sz="2000" dirty="0">
                <a:latin typeface="Calibri" panose="020F0502020204030204" pitchFamily="34" charset="0"/>
                <a:ea typeface="Calibri" panose="020F0502020204030204" pitchFamily="34" charset="0"/>
                <a:cs typeface="Times New Roman" panose="02020603050405020304" pitchFamily="18" charset="0"/>
              </a:rPr>
              <a:t>L</a:t>
            </a:r>
            <a:r>
              <a:rPr lang="fr-FR" sz="2000" dirty="0">
                <a:effectLst/>
                <a:latin typeface="Calibri" panose="020F0502020204030204" pitchFamily="34" charset="0"/>
                <a:ea typeface="Calibri" panose="020F0502020204030204" pitchFamily="34" charset="0"/>
                <a:cs typeface="Times New Roman" panose="02020603050405020304" pitchFamily="18" charset="0"/>
              </a:rPr>
              <a:t>e(a) responsable de l’ETR </a:t>
            </a:r>
            <a:r>
              <a:rPr lang="fr-FR" sz="2000" dirty="0">
                <a:latin typeface="Calibri" panose="020F0502020204030204" pitchFamily="34" charset="0"/>
                <a:ea typeface="Calibri" panose="020F0502020204030204" pitchFamily="34" charset="0"/>
                <a:cs typeface="Times New Roman" panose="02020603050405020304" pitchFamily="18" charset="0"/>
              </a:rPr>
              <a:t>disposera d’un coordinateur pour assurer la cohérence de l’ensemble,</a:t>
            </a:r>
          </a:p>
          <a:p>
            <a:pPr marL="0" indent="0" algn="just">
              <a:spcBef>
                <a:spcPts val="300"/>
              </a:spcBef>
              <a:spcAft>
                <a:spcPts val="300"/>
              </a:spcAft>
              <a:buNone/>
            </a:pPr>
            <a:r>
              <a:rPr lang="fr-FR" sz="2000" dirty="0">
                <a:latin typeface="Calibri" panose="020F0502020204030204" pitchFamily="34" charset="0"/>
                <a:ea typeface="Calibri" panose="020F0502020204030204" pitchFamily="34" charset="0"/>
                <a:cs typeface="Times New Roman" panose="02020603050405020304" pitchFamily="18" charset="0"/>
              </a:rPr>
              <a:t>A ce jour, la ligue ne dispose pas du personnel compétent pour coordonner cet ensemble,</a:t>
            </a:r>
          </a:p>
          <a:p>
            <a:pPr marL="0" indent="0" algn="just">
              <a:spcBef>
                <a:spcPts val="300"/>
              </a:spcBef>
              <a:spcAft>
                <a:spcPts val="300"/>
              </a:spcAft>
              <a:buNone/>
            </a:pPr>
            <a:r>
              <a:rPr lang="fr-FR" sz="2000" dirty="0">
                <a:latin typeface="Calibri" panose="020F0502020204030204" pitchFamily="34" charset="0"/>
                <a:ea typeface="Calibri" panose="020F0502020204030204" pitchFamily="34" charset="0"/>
                <a:cs typeface="Times New Roman" panose="02020603050405020304" pitchFamily="18" charset="0"/>
              </a:rPr>
              <a:t>Embauche d’un agent de développement pour développer et communiquer sur l’ensemble de la BFC</a:t>
            </a:r>
          </a:p>
          <a:p>
            <a:pPr marL="0" indent="0" algn="just">
              <a:spcBef>
                <a:spcPts val="300"/>
              </a:spcBef>
              <a:spcAft>
                <a:spcPts val="300"/>
              </a:spcAft>
              <a:buNone/>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itre 1">
            <a:extLst>
              <a:ext uri="{FF2B5EF4-FFF2-40B4-BE49-F238E27FC236}">
                <a16:creationId xmlns:a16="http://schemas.microsoft.com/office/drawing/2014/main" id="{28BEDB22-8685-4B8F-A9C2-B8DEDEFA2A85}"/>
              </a:ext>
            </a:extLst>
          </p:cNvPr>
          <p:cNvSpPr txBox="1">
            <a:spLocks/>
          </p:cNvSpPr>
          <p:nvPr/>
        </p:nvSpPr>
        <p:spPr>
          <a:xfrm>
            <a:off x="338120"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L’équipe technique régionale : ETR</a:t>
            </a:r>
          </a:p>
          <a:p>
            <a:pPr marL="22225">
              <a:tabLst>
                <a:tab pos="354013" algn="l"/>
              </a:tabLst>
            </a:pP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1. ORGANISATION</a:t>
            </a:r>
          </a:p>
          <a:p>
            <a:pPr marL="22225">
              <a:tabLst>
                <a:tab pos="354013" algn="l"/>
              </a:tabLst>
            </a:pP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a:p>
            <a:pPr marL="22225">
              <a:tabLst>
                <a:tab pos="354013" algn="l"/>
              </a:tabLst>
            </a:pP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2. Fonctionnement</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038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8" name="Titre 1">
            <a:extLst>
              <a:ext uri="{FF2B5EF4-FFF2-40B4-BE49-F238E27FC236}">
                <a16:creationId xmlns:a16="http://schemas.microsoft.com/office/drawing/2014/main" id="{28BEDB22-8685-4B8F-A9C2-B8DEDEFA2A85}"/>
              </a:ext>
            </a:extLst>
          </p:cNvPr>
          <p:cNvSpPr txBox="1">
            <a:spLocks/>
          </p:cNvSpPr>
          <p:nvPr/>
        </p:nvSpPr>
        <p:spPr>
          <a:xfrm>
            <a:off x="279752"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L’équipe technique régionale : ETR</a:t>
            </a:r>
          </a:p>
          <a:p>
            <a:pPr marL="22225">
              <a:tabLst>
                <a:tab pos="354013" algn="l"/>
              </a:tabLst>
            </a:pP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1. ORGANISATION</a:t>
            </a:r>
          </a:p>
          <a:p>
            <a:pPr marL="22225">
              <a:tabLst>
                <a:tab pos="354013" algn="l"/>
              </a:tabLst>
            </a:pP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a:p>
            <a:pPr marL="22225">
              <a:tabLst>
                <a:tab pos="354013" algn="l"/>
              </a:tabLst>
            </a:pP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2. Fonctionnement</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dirty="0">
              <a:solidFill>
                <a:srgbClr val="0070C0"/>
              </a:solidFill>
              <a:latin typeface="Calibri" panose="020F0502020204030204" pitchFamily="34" charset="0"/>
              <a:cs typeface="Calibri" panose="020F0502020204030204" pitchFamily="34" charset="0"/>
            </a:endParaRPr>
          </a:p>
        </p:txBody>
      </p:sp>
      <p:sp>
        <p:nvSpPr>
          <p:cNvPr id="2" name="ZoneTexte 1"/>
          <p:cNvSpPr txBox="1"/>
          <p:nvPr/>
        </p:nvSpPr>
        <p:spPr>
          <a:xfrm>
            <a:off x="3448425" y="175098"/>
            <a:ext cx="6483515" cy="369332"/>
          </a:xfrm>
          <a:prstGeom prst="rect">
            <a:avLst/>
          </a:prstGeom>
          <a:noFill/>
        </p:spPr>
        <p:txBody>
          <a:bodyPr wrap="square" rtlCol="0">
            <a:spAutoFit/>
          </a:bodyPr>
          <a:lstStyle/>
          <a:p>
            <a:pPr marL="285750" lvl="0" indent="-285750">
              <a:buFont typeface="Wingdings" panose="05000000000000000000" pitchFamily="2" charset="2"/>
              <a:buChar char="v"/>
            </a:pPr>
            <a:r>
              <a:rPr lang="fr-FR"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Schéma</a:t>
            </a: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8171" y="816290"/>
            <a:ext cx="8784077" cy="586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8266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63FBF4F-C60B-4A2B-AACD-0E4673EB839E}"/>
              </a:ext>
            </a:extLst>
          </p:cNvPr>
          <p:cNvSpPr>
            <a:spLocks noGrp="1"/>
          </p:cNvSpPr>
          <p:nvPr>
            <p:ph idx="1"/>
          </p:nvPr>
        </p:nvSpPr>
        <p:spPr>
          <a:xfrm>
            <a:off x="4177203" y="451419"/>
            <a:ext cx="7286018" cy="6231483"/>
          </a:xfrm>
        </p:spPr>
        <p:txBody>
          <a:bodyPr anchor="t" anchorCtr="0">
            <a:noAutofit/>
          </a:bodyPr>
          <a:lstStyle/>
          <a:p>
            <a:pPr marL="342900" lvl="0" indent="-342900" algn="just">
              <a:spcBef>
                <a:spcPts val="300"/>
              </a:spcBef>
              <a:spcAft>
                <a:spcPts val="300"/>
              </a:spcAft>
              <a:buFont typeface="Wingdings" panose="05000000000000000000" pitchFamily="2" charset="2"/>
              <a:buChar char=""/>
            </a:pPr>
            <a:r>
              <a:rPr lang="fr-FR" sz="18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Management</a:t>
            </a:r>
            <a:endParaRPr lang="fr-F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Courier New" panose="02070309020205020404" pitchFamily="49" charset="0"/>
              <a:buChar char="o"/>
            </a:pPr>
            <a:r>
              <a:rPr lang="fr-FR" sz="1800" dirty="0">
                <a:effectLst/>
                <a:latin typeface="Calibri" panose="020F0502020204030204" pitchFamily="34" charset="0"/>
                <a:ea typeface="Calibri" panose="020F0502020204030204" pitchFamily="34" charset="0"/>
                <a:cs typeface="Times New Roman" panose="02020603050405020304" pitchFamily="18" charset="0"/>
              </a:rPr>
              <a:t>Le responsable de l’ETR : le Président de la Ligue</a:t>
            </a:r>
          </a:p>
          <a:p>
            <a:pPr lvl="1">
              <a:spcBef>
                <a:spcPts val="0"/>
              </a:spcBef>
              <a:buFont typeface="Courier New" panose="02070309020205020404" pitchFamily="49" charset="0"/>
              <a:buChar char="o"/>
            </a:pPr>
            <a:r>
              <a:rPr lang="fr-FR" sz="1800" dirty="0">
                <a:effectLst/>
                <a:latin typeface="Calibri" panose="020F0502020204030204" pitchFamily="34" charset="0"/>
                <a:ea typeface="Calibri" panose="020F0502020204030204" pitchFamily="34" charset="0"/>
                <a:cs typeface="Times New Roman" panose="02020603050405020304" pitchFamily="18" charset="0"/>
              </a:rPr>
              <a:t>La coordination : Agent de développement et technique (en cours de recrutement).</a:t>
            </a:r>
          </a:p>
          <a:p>
            <a:pPr marL="342900" lvl="0" indent="-342900">
              <a:lnSpc>
                <a:spcPct val="107000"/>
              </a:lnSpc>
              <a:spcBef>
                <a:spcPts val="300"/>
              </a:spcBef>
              <a:spcAft>
                <a:spcPts val="300"/>
              </a:spcAft>
              <a:buFont typeface="Wingdings" panose="05000000000000000000" pitchFamily="2" charset="2"/>
              <a:buChar char=""/>
            </a:pPr>
            <a:r>
              <a:rPr lang="fr-F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Chaîne décisionnelle </a:t>
            </a:r>
          </a:p>
          <a:p>
            <a:pPr lvl="1">
              <a:lnSpc>
                <a:spcPct val="107000"/>
              </a:lnSpc>
              <a:spcBef>
                <a:spcPts val="0"/>
              </a:spcBef>
              <a:buFont typeface="Courier New" panose="02070309020205020404" pitchFamily="49" charset="0"/>
              <a:buChar char="o"/>
            </a:pPr>
            <a:r>
              <a:rPr lang="fr-FR" sz="1800" i="1" dirty="0">
                <a:effectLst/>
                <a:latin typeface="Calibri" panose="020F0502020204030204" pitchFamily="34" charset="0"/>
                <a:ea typeface="Calibri" panose="020F0502020204030204" pitchFamily="34" charset="0"/>
                <a:cs typeface="Times New Roman" panose="02020603050405020304" pitchFamily="18" charset="0"/>
              </a:rPr>
              <a:t>Pour les orientations majeures</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719138" indent="0" algn="just">
              <a:lnSpc>
                <a:spcPct val="107000"/>
              </a:lnSpc>
              <a:spcBef>
                <a:spcPts val="0"/>
              </a:spcBef>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Propositions par l’ETR + validation en Conseil de Ligue </a:t>
            </a:r>
          </a:p>
          <a:p>
            <a:pPr marL="719138" lvl="1" indent="-285750" algn="just">
              <a:lnSpc>
                <a:spcPct val="107000"/>
              </a:lnSpc>
              <a:spcBef>
                <a:spcPts val="0"/>
              </a:spcBef>
              <a:buFont typeface="Courier New" panose="02070309020205020404" pitchFamily="49" charset="0"/>
              <a:buChar char="o"/>
            </a:pPr>
            <a:r>
              <a:rPr lang="fr-FR" sz="1800" i="1" dirty="0">
                <a:effectLst/>
                <a:latin typeface="Calibri" panose="020F0502020204030204" pitchFamily="34" charset="0"/>
                <a:ea typeface="Calibri" panose="020F0502020204030204" pitchFamily="34" charset="0"/>
                <a:cs typeface="Times New Roman" panose="02020603050405020304" pitchFamily="18" charset="0"/>
              </a:rPr>
              <a:t>Pour la gestion courante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719138" indent="0" algn="just">
              <a:lnSpc>
                <a:spcPct val="107000"/>
              </a:lnSpc>
              <a:spcBef>
                <a:spcPts val="0"/>
              </a:spcBef>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Propositions par l’ETR + validation Président de Ligue, bureau de Ligue, Président de la Commission Technique Régionale.</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300"/>
              </a:spcBef>
              <a:spcAft>
                <a:spcPts val="300"/>
              </a:spcAft>
              <a:buFont typeface="Wingdings" panose="05000000000000000000" pitchFamily="2" charset="2"/>
              <a:buChar char=""/>
            </a:pPr>
            <a:r>
              <a:rPr lang="fr-FR" sz="18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Comité de coordination</a:t>
            </a:r>
          </a:p>
          <a:p>
            <a:pPr marL="742950" lvl="1" indent="-285750">
              <a:lnSpc>
                <a:spcPct val="107000"/>
              </a:lnSpc>
              <a:spcBef>
                <a:spcPts val="0"/>
              </a:spcBef>
              <a:buFont typeface="Courier New" panose="02070309020205020404" pitchFamily="49" charset="0"/>
              <a:buChar char="o"/>
            </a:pPr>
            <a:r>
              <a:rPr lang="fr-FR" sz="1800" dirty="0">
                <a:latin typeface="Calibri" panose="020F0502020204030204" pitchFamily="34" charset="0"/>
                <a:ea typeface="Calibri" panose="020F0502020204030204" pitchFamily="34" charset="0"/>
                <a:cs typeface="Times New Roman" panose="02020603050405020304" pitchFamily="18" charset="0"/>
              </a:rPr>
              <a:t>Président de Ligue</a:t>
            </a:r>
          </a:p>
          <a:p>
            <a:pPr marL="742950" lvl="1" indent="-285750" algn="just">
              <a:lnSpc>
                <a:spcPct val="107000"/>
              </a:lnSpc>
              <a:spcBef>
                <a:spcPts val="0"/>
              </a:spcBef>
              <a:buFont typeface="Courier New" panose="02070309020205020404" pitchFamily="49" charset="0"/>
              <a:buChar char="o"/>
            </a:pPr>
            <a:r>
              <a:rPr lang="fr-FR" sz="1800" dirty="0">
                <a:latin typeface="Calibri" panose="020F0502020204030204" pitchFamily="34" charset="0"/>
                <a:ea typeface="Calibri" panose="020F0502020204030204" pitchFamily="34" charset="0"/>
                <a:cs typeface="Times New Roman" panose="02020603050405020304" pitchFamily="18" charset="0"/>
              </a:rPr>
              <a:t>Président de la Commission Technique Régionale (CTR)</a:t>
            </a:r>
          </a:p>
          <a:p>
            <a:pPr marL="742950" lvl="1" indent="-285750" algn="just">
              <a:lnSpc>
                <a:spcPct val="107000"/>
              </a:lnSpc>
              <a:spcBef>
                <a:spcPts val="0"/>
              </a:spcBef>
              <a:buFont typeface="Courier New" panose="02070309020205020404" pitchFamily="49" charset="0"/>
              <a:buChar char="o"/>
            </a:pPr>
            <a:r>
              <a:rPr lang="fr-FR" sz="1800" dirty="0">
                <a:latin typeface="Calibri" panose="020F0502020204030204" pitchFamily="34" charset="0"/>
                <a:ea typeface="Calibri" panose="020F0502020204030204" pitchFamily="34" charset="0"/>
                <a:cs typeface="Times New Roman" panose="02020603050405020304" pitchFamily="18" charset="0"/>
              </a:rPr>
              <a:t>Techniciens de Ligue,</a:t>
            </a:r>
          </a:p>
          <a:p>
            <a:pPr marL="742950" lvl="1" indent="-285750" algn="just">
              <a:lnSpc>
                <a:spcPct val="107000"/>
              </a:lnSpc>
              <a:spcBef>
                <a:spcPts val="0"/>
              </a:spcBef>
              <a:buFont typeface="Courier New" panose="02070309020205020404" pitchFamily="49" charset="0"/>
              <a:buChar char="o"/>
            </a:pPr>
            <a:r>
              <a:rPr lang="fr-FR" sz="1800" dirty="0">
                <a:latin typeface="Calibri" panose="020F0502020204030204" pitchFamily="34" charset="0"/>
                <a:ea typeface="Calibri" panose="020F0502020204030204" pitchFamily="34" charset="0"/>
                <a:cs typeface="Times New Roman" panose="02020603050405020304" pitchFamily="18" charset="0"/>
              </a:rPr>
              <a:t>1 représentant de chaque CD</a:t>
            </a:r>
          </a:p>
          <a:p>
            <a:pPr marL="742950" lvl="1" indent="-285750" algn="just">
              <a:lnSpc>
                <a:spcPct val="107000"/>
              </a:lnSpc>
              <a:spcBef>
                <a:spcPts val="0"/>
              </a:spcBef>
              <a:buFont typeface="Courier New" panose="02070309020205020404" pitchFamily="49" charset="0"/>
              <a:buChar char="o"/>
            </a:pPr>
            <a:r>
              <a:rPr lang="fr-FR" sz="1800" dirty="0">
                <a:latin typeface="Calibri" panose="020F0502020204030204" pitchFamily="34" charset="0"/>
                <a:ea typeface="Calibri" panose="020F0502020204030204" pitchFamily="34" charset="0"/>
                <a:cs typeface="Times New Roman" panose="02020603050405020304" pitchFamily="18" charset="0"/>
              </a:rPr>
              <a:t>1 référent par commission transversale : développement, féminine, formation, communication, médicale.</a:t>
            </a:r>
          </a:p>
          <a:p>
            <a:pPr marL="0" indent="0" algn="just">
              <a:lnSpc>
                <a:spcPct val="107000"/>
              </a:lnSpc>
              <a:spcBef>
                <a:spcPts val="0"/>
              </a:spcBef>
              <a:buNone/>
            </a:pP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marL="719138" indent="0" algn="just">
              <a:lnSpc>
                <a:spcPct val="107000"/>
              </a:lnSpc>
              <a:spcBef>
                <a:spcPts val="300"/>
              </a:spcBef>
              <a:spcAft>
                <a:spcPts val="3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300"/>
              </a:spcBef>
              <a:spcAft>
                <a:spcPts val="3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itre 1">
            <a:extLst>
              <a:ext uri="{FF2B5EF4-FFF2-40B4-BE49-F238E27FC236}">
                <a16:creationId xmlns:a16="http://schemas.microsoft.com/office/drawing/2014/main" id="{28BEDB22-8685-4B8F-A9C2-B8DEDEFA2A85}"/>
              </a:ext>
            </a:extLst>
          </p:cNvPr>
          <p:cNvSpPr txBox="1">
            <a:spLocks/>
          </p:cNvSpPr>
          <p:nvPr/>
        </p:nvSpPr>
        <p:spPr>
          <a:xfrm>
            <a:off x="279752" y="372469"/>
            <a:ext cx="2289566" cy="59283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L’équipe technique régionale : ETR</a:t>
            </a:r>
          </a:p>
          <a:p>
            <a:pPr marL="22225">
              <a:tabLst>
                <a:tab pos="354013" algn="l"/>
              </a:tabLst>
            </a:pP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a:p>
            <a:pPr marL="22225">
              <a:tabLst>
                <a:tab pos="354013" algn="l"/>
              </a:tabLst>
            </a:pPr>
            <a:r>
              <a:rPr lang="fr-FR" sz="1800" b="1" i="0" dirty="0">
                <a:solidFill>
                  <a:schemeClr val="tx2">
                    <a:lumMod val="25000"/>
                    <a:lumOff val="75000"/>
                  </a:schemeClr>
                </a:solidFill>
                <a:latin typeface="Calibri" panose="020F0502020204030204" pitchFamily="34" charset="0"/>
                <a:cs typeface="Calibri" panose="020F0502020204030204" pitchFamily="34" charset="0"/>
              </a:rPr>
              <a:t>1. ORGANISATION</a:t>
            </a:r>
          </a:p>
          <a:p>
            <a:pPr marL="22225">
              <a:tabLst>
                <a:tab pos="354013" algn="l"/>
              </a:tabLst>
            </a:pPr>
            <a:endParaRPr lang="fr-FR" sz="1800" b="1" i="0" dirty="0">
              <a:solidFill>
                <a:schemeClr val="tx2">
                  <a:lumMod val="25000"/>
                  <a:lumOff val="75000"/>
                </a:schemeClr>
              </a:solidFill>
              <a:latin typeface="Calibri" panose="020F0502020204030204" pitchFamily="34" charset="0"/>
              <a:cs typeface="Calibri" panose="020F0502020204030204" pitchFamily="34" charset="0"/>
            </a:endParaRPr>
          </a:p>
          <a:p>
            <a:pPr marL="22225">
              <a:tabLst>
                <a:tab pos="354013" algn="l"/>
              </a:tabLst>
            </a:pPr>
            <a:br>
              <a:rPr lang="fr-FR" sz="1800" b="1" i="0" dirty="0">
                <a:solidFill>
                  <a:schemeClr val="tx2">
                    <a:lumMod val="50000"/>
                    <a:lumOff val="50000"/>
                  </a:schemeClr>
                </a:solidFill>
                <a:latin typeface="Calibri" panose="020F0502020204030204" pitchFamily="34" charset="0"/>
                <a:cs typeface="Calibri" panose="020F0502020204030204" pitchFamily="34" charset="0"/>
              </a:rPr>
            </a:br>
            <a:r>
              <a:rPr lang="fr-FR" sz="1800" b="1" i="0" dirty="0">
                <a:solidFill>
                  <a:srgbClr val="0070C0"/>
                </a:solidFill>
                <a:latin typeface="Calibri" panose="020F0502020204030204" pitchFamily="34" charset="0"/>
                <a:cs typeface="Calibri" panose="020F0502020204030204" pitchFamily="34" charset="0"/>
              </a:rPr>
              <a:t>2. Fonctionnement</a:t>
            </a: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br>
              <a:rPr lang="fr-FR" sz="1800" b="1" i="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7915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63FBF4F-C60B-4A2B-AACD-0E4673EB839E}"/>
              </a:ext>
            </a:extLst>
          </p:cNvPr>
          <p:cNvSpPr>
            <a:spLocks noGrp="1"/>
          </p:cNvSpPr>
          <p:nvPr>
            <p:ph idx="1"/>
          </p:nvPr>
        </p:nvSpPr>
        <p:spPr>
          <a:xfrm>
            <a:off x="3540868" y="1375400"/>
            <a:ext cx="7863987" cy="4479345"/>
          </a:xfrm>
        </p:spPr>
        <p:txBody>
          <a:bodyPr anchor="t" anchorCtr="0">
            <a:noAutofit/>
          </a:bodyPr>
          <a:lstStyle/>
          <a:p>
            <a:pPr marL="342900" lvl="0" indent="-342900" algn="just">
              <a:spcAft>
                <a:spcPts val="800"/>
              </a:spcAft>
              <a:buFont typeface="Wingdings" panose="05000000000000000000" pitchFamily="2" charset="2"/>
              <a:buChar char=""/>
            </a:pPr>
            <a:r>
              <a:rPr lang="fr-FR"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Préambule</a:t>
            </a:r>
          </a:p>
          <a:p>
            <a:pPr marL="0" indent="0">
              <a:buNone/>
            </a:pPr>
            <a:r>
              <a:rPr lang="fr-FR" sz="2000" dirty="0">
                <a:solidFill>
                  <a:schemeClr val="tx1"/>
                </a:solidFill>
                <a:latin typeface="Calibri" panose="020F0502020204030204" pitchFamily="34" charset="0"/>
                <a:cs typeface="Calibri" panose="020F0502020204030204" pitchFamily="34" charset="0"/>
              </a:rPr>
              <a:t>L’accès au haut niveau concerne essentiellement le pôle espoirs.</a:t>
            </a:r>
          </a:p>
          <a:p>
            <a:pPr marL="0" indent="0">
              <a:buNone/>
            </a:pPr>
            <a:r>
              <a:rPr lang="fr-FR" sz="2000" dirty="0">
                <a:solidFill>
                  <a:schemeClr val="tx1"/>
                </a:solidFill>
                <a:latin typeface="Calibri" panose="020F0502020204030204" pitchFamily="34" charset="0"/>
                <a:cs typeface="Calibri" panose="020F0502020204030204" pitchFamily="34" charset="0"/>
              </a:rPr>
              <a:t>Dès la rédaction de notre programme, nous avions identifié ce dispositif comme étant une priorité d’amélioration.</a:t>
            </a:r>
          </a:p>
          <a:p>
            <a:pPr marL="0" indent="0">
              <a:buNone/>
            </a:pPr>
            <a:r>
              <a:rPr lang="fr-FR" sz="2000" dirty="0">
                <a:solidFill>
                  <a:schemeClr val="tx1"/>
                </a:solidFill>
                <a:latin typeface="Calibri" panose="020F0502020204030204" pitchFamily="34" charset="0"/>
                <a:cs typeface="Calibri" panose="020F0502020204030204" pitchFamily="34" charset="0"/>
              </a:rPr>
              <a:t>En effet, nous étions convaincu du manque d’efficacité de son fonctionnement au regard de ses résultats et de ses coûts.</a:t>
            </a:r>
          </a:p>
          <a:p>
            <a:pPr marL="0" indent="0">
              <a:buNone/>
            </a:pPr>
            <a:r>
              <a:rPr lang="fr-FR" sz="2000" dirty="0">
                <a:solidFill>
                  <a:schemeClr val="tx1"/>
                </a:solidFill>
                <a:latin typeface="Calibri" panose="020F0502020204030204" pitchFamily="34" charset="0"/>
                <a:cs typeface="Calibri" panose="020F0502020204030204" pitchFamily="34" charset="0"/>
              </a:rPr>
              <a:t>A l’annonce de sa remise en cause, le sujet est devenu extrêmement sensible. C’est pourquoi la Commission Technique régionale a travaillé dès janvier 2021, à l’élaboration d’une proposition qui a obtenu l’aval du comité directeur de la ligue et de la DTN.</a:t>
            </a:r>
          </a:p>
          <a:p>
            <a:pPr marL="0" indent="0">
              <a:buNone/>
            </a:pPr>
            <a:r>
              <a:rPr lang="fr-FR" sz="2000" dirty="0">
                <a:solidFill>
                  <a:schemeClr val="tx1"/>
                </a:solidFill>
                <a:latin typeface="Calibri" panose="020F0502020204030204" pitchFamily="34" charset="0"/>
                <a:cs typeface="Calibri" panose="020F0502020204030204" pitchFamily="34" charset="0"/>
              </a:rPr>
              <a:t>Cette proposition qui aujourd’hui fait consensus, est opérationnelle depuis juillet.</a:t>
            </a:r>
          </a:p>
        </p:txBody>
      </p:sp>
      <p:sp>
        <p:nvSpPr>
          <p:cNvPr id="6" name="Titre 1">
            <a:extLst>
              <a:ext uri="{FF2B5EF4-FFF2-40B4-BE49-F238E27FC236}">
                <a16:creationId xmlns:a16="http://schemas.microsoft.com/office/drawing/2014/main" id="{51F32538-46C3-4CD9-977D-F9C73A748A62}"/>
              </a:ext>
            </a:extLst>
          </p:cNvPr>
          <p:cNvSpPr>
            <a:spLocks noGrp="1"/>
          </p:cNvSpPr>
          <p:nvPr>
            <p:ph type="title"/>
          </p:nvPr>
        </p:nvSpPr>
        <p:spPr>
          <a:xfrm>
            <a:off x="338120" y="372469"/>
            <a:ext cx="2289566" cy="5928319"/>
          </a:xfrm>
        </p:spPr>
        <p:txBody>
          <a:bodyPr anchor="t">
            <a:normAutofit/>
          </a:body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Performance :  Le pôle espoirs</a:t>
            </a:r>
            <a:br>
              <a:rPr lang="fr-FR" sz="1800" b="1" i="0" dirty="0">
                <a:solidFill>
                  <a:srgbClr val="0070C0"/>
                </a:solidFill>
                <a:latin typeface="Calibri" panose="020F0502020204030204" pitchFamily="34" charset="0"/>
                <a:cs typeface="Calibri" panose="020F0502020204030204" pitchFamily="34" charset="0"/>
              </a:rPr>
            </a:br>
            <a:br>
              <a:rPr lang="fr-FR" sz="1800" b="1" i="0" dirty="0">
                <a:solidFill>
                  <a:srgbClr val="0070C0"/>
                </a:solidFill>
                <a:latin typeface="Calibri" panose="020F0502020204030204" pitchFamily="34" charset="0"/>
                <a:cs typeface="Calibri" panose="020F0502020204030204" pitchFamily="34" charset="0"/>
              </a:rPr>
            </a:br>
            <a:r>
              <a:rPr lang="fr-FR" sz="1800" b="1" i="0" dirty="0">
                <a:solidFill>
                  <a:schemeClr val="tx2">
                    <a:lumMod val="25000"/>
                    <a:lumOff val="75000"/>
                  </a:schemeClr>
                </a:solidFill>
                <a:latin typeface="Calibri" panose="020F0502020204030204" pitchFamily="34" charset="0"/>
                <a:cs typeface="Calibri" panose="020F0502020204030204" pitchFamily="34" charset="0"/>
              </a:rPr>
              <a:t>1.	Diagnostic des  structures Actuelles 2020/21</a:t>
            </a:r>
            <a:b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br>
            <a:br>
              <a:rPr lang="fr-FR" sz="1800" b="1" i="0" u="none" strike="noStrike" baseline="0" dirty="0">
                <a:solidFill>
                  <a:schemeClr val="tx2">
                    <a:lumMod val="50000"/>
                    <a:lumOff val="50000"/>
                  </a:schemeClr>
                </a:solidFill>
                <a:latin typeface="Calibri" panose="020F0502020204030204" pitchFamily="34" charset="0"/>
                <a:cs typeface="Calibri" panose="020F0502020204030204" pitchFamily="34" charset="0"/>
              </a:rPr>
            </a:br>
            <a:br>
              <a:rPr lang="fr-FR" sz="1800" b="1" i="0" u="none" strike="noStrike" baseline="0" dirty="0">
                <a:solidFill>
                  <a:schemeClr val="tx2">
                    <a:lumMod val="50000"/>
                    <a:lumOff val="50000"/>
                  </a:schemeClr>
                </a:solidFill>
                <a:latin typeface="Calibri" panose="020F0502020204030204" pitchFamily="34" charset="0"/>
                <a:cs typeface="Calibri" panose="020F0502020204030204" pitchFamily="34" charset="0"/>
              </a:rPr>
            </a:br>
            <a: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t>2.	LES TROIS PILIERS DU PROJET</a:t>
            </a:r>
            <a:b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br>
            <a:b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br>
            <a:b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br>
            <a: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t>3.	MISE EN ŒUVRE DU PROJET PÔLE ESPOIRS</a:t>
            </a:r>
            <a:b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br>
            <a:b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br>
            <a:b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2933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D3E0373C-BDE9-4FAA-892A-B226DD970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FC2BFFFF-16DA-434F-B48D-28B53969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3448424"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51F32538-46C3-4CD9-977D-F9C73A748A62}"/>
              </a:ext>
            </a:extLst>
          </p:cNvPr>
          <p:cNvSpPr>
            <a:spLocks noGrp="1"/>
          </p:cNvSpPr>
          <p:nvPr>
            <p:ph type="title"/>
          </p:nvPr>
        </p:nvSpPr>
        <p:spPr>
          <a:xfrm>
            <a:off x="338120" y="372469"/>
            <a:ext cx="2289566" cy="5928319"/>
          </a:xfrm>
        </p:spPr>
        <p:txBody>
          <a:bodyPr anchor="t">
            <a:normAutofit/>
          </a:bodyPr>
          <a:lstStyle/>
          <a:p>
            <a:pPr marL="22225">
              <a:tabLst>
                <a:tab pos="354013" algn="l"/>
              </a:tabLst>
            </a:pPr>
            <a:r>
              <a:rPr lang="fr-FR" sz="1800" b="1" i="0" dirty="0">
                <a:solidFill>
                  <a:srgbClr val="0070C0"/>
                </a:solidFill>
                <a:latin typeface="Calibri" panose="020F0502020204030204" pitchFamily="34" charset="0"/>
                <a:cs typeface="Calibri" panose="020F0502020204030204" pitchFamily="34" charset="0"/>
              </a:rPr>
              <a:t>Performance : Le pôle espoirs</a:t>
            </a:r>
            <a:br>
              <a:rPr lang="fr-FR" sz="1800" b="1" i="0" dirty="0">
                <a:solidFill>
                  <a:srgbClr val="0070C0"/>
                </a:solidFill>
                <a:latin typeface="Calibri" panose="020F0502020204030204" pitchFamily="34" charset="0"/>
                <a:cs typeface="Calibri" panose="020F0502020204030204" pitchFamily="34" charset="0"/>
              </a:rPr>
            </a:br>
            <a:br>
              <a:rPr lang="fr-FR" sz="1800" b="1" i="0" dirty="0">
                <a:solidFill>
                  <a:srgbClr val="0070C0"/>
                </a:solidFill>
                <a:latin typeface="Calibri" panose="020F0502020204030204" pitchFamily="34" charset="0"/>
                <a:cs typeface="Calibri" panose="020F0502020204030204" pitchFamily="34" charset="0"/>
              </a:rPr>
            </a:br>
            <a:r>
              <a:rPr lang="fr-FR" sz="1800" b="1" i="0" dirty="0">
                <a:solidFill>
                  <a:srgbClr val="0070C0"/>
                </a:solidFill>
                <a:latin typeface="Calibri" panose="020F0502020204030204" pitchFamily="34" charset="0"/>
                <a:cs typeface="Calibri" panose="020F0502020204030204" pitchFamily="34" charset="0"/>
              </a:rPr>
              <a:t>1.	Diagnostic des  structures Actuelles 2020/21</a:t>
            </a:r>
            <a:br>
              <a:rPr lang="fr-FR" sz="1800" b="1" i="0" u="none" strike="noStrike" baseline="0" dirty="0">
                <a:solidFill>
                  <a:schemeClr val="tx2">
                    <a:lumMod val="50000"/>
                    <a:lumOff val="50000"/>
                  </a:schemeClr>
                </a:solidFill>
                <a:latin typeface="Calibri" panose="020F0502020204030204" pitchFamily="34" charset="0"/>
                <a:cs typeface="Calibri" panose="020F0502020204030204" pitchFamily="34" charset="0"/>
              </a:rPr>
            </a:br>
            <a:br>
              <a:rPr lang="fr-FR" sz="1800" b="1" i="0" u="none" strike="noStrike" baseline="0" dirty="0">
                <a:solidFill>
                  <a:schemeClr val="tx2">
                    <a:lumMod val="50000"/>
                    <a:lumOff val="50000"/>
                  </a:schemeClr>
                </a:solidFill>
                <a:latin typeface="Calibri" panose="020F0502020204030204" pitchFamily="34" charset="0"/>
                <a:cs typeface="Calibri" panose="020F0502020204030204" pitchFamily="34" charset="0"/>
              </a:rPr>
            </a:br>
            <a:br>
              <a:rPr lang="fr-FR" sz="1800" b="1" i="0" u="none" strike="noStrike" baseline="0" dirty="0">
                <a:solidFill>
                  <a:schemeClr val="tx2">
                    <a:lumMod val="50000"/>
                    <a:lumOff val="50000"/>
                  </a:schemeClr>
                </a:solidFill>
                <a:latin typeface="Calibri" panose="020F0502020204030204" pitchFamily="34" charset="0"/>
                <a:cs typeface="Calibri" panose="020F0502020204030204" pitchFamily="34" charset="0"/>
              </a:rPr>
            </a:br>
            <a: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t>2.	LES TROIS PILIERS DU PROJET</a:t>
            </a:r>
            <a:b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br>
            <a:b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br>
            <a:b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br>
            <a: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t>3.	MISE EN ŒUVRE DU PROJET PÔLE ESPOIRS</a:t>
            </a:r>
            <a:b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br>
            <a:b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br>
            <a:br>
              <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rPr>
            </a:br>
            <a:endParaRPr lang="fr-FR" sz="1800" b="1" i="0" u="none" strike="noStrike" baseline="0" dirty="0">
              <a:solidFill>
                <a:schemeClr val="tx2">
                  <a:lumMod val="25000"/>
                  <a:lumOff val="75000"/>
                </a:schemeClr>
              </a:solidFill>
              <a:latin typeface="Calibri" panose="020F0502020204030204" pitchFamily="34" charset="0"/>
              <a:cs typeface="Calibri" panose="020F0502020204030204" pitchFamily="34" charset="0"/>
            </a:endParaRPr>
          </a:p>
        </p:txBody>
      </p:sp>
      <p:cxnSp>
        <p:nvCxnSpPr>
          <p:cNvPr id="32" name="Straight Connector 11">
            <a:extLst>
              <a:ext uri="{FF2B5EF4-FFF2-40B4-BE49-F238E27FC236}">
                <a16:creationId xmlns:a16="http://schemas.microsoft.com/office/drawing/2014/main" id="{E8EAD419-2D3B-4CD6-A841-F11CA09440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63FBF4F-C60B-4A2B-AACD-0E4673EB839E}"/>
              </a:ext>
            </a:extLst>
          </p:cNvPr>
          <p:cNvSpPr>
            <a:spLocks noGrp="1"/>
          </p:cNvSpPr>
          <p:nvPr>
            <p:ph idx="1"/>
          </p:nvPr>
        </p:nvSpPr>
        <p:spPr>
          <a:xfrm>
            <a:off x="4177203" y="451419"/>
            <a:ext cx="7286018" cy="6095296"/>
          </a:xfrm>
        </p:spPr>
        <p:txBody>
          <a:bodyPr anchor="t" anchorCtr="0">
            <a:noAutofit/>
          </a:bodyPr>
          <a:lstStyle/>
          <a:p>
            <a:pPr marL="0" indent="0">
              <a:buNone/>
            </a:pPr>
            <a:r>
              <a:rPr lang="fr-FR" sz="1800" dirty="0">
                <a:latin typeface="Calibri" panose="020F0502020204030204" pitchFamily="34" charset="0"/>
                <a:ea typeface="Calibri" panose="020F0502020204030204" pitchFamily="34" charset="0"/>
                <a:cs typeface="Times New Roman" panose="02020603050405020304" pitchFamily="18" charset="0"/>
              </a:rPr>
              <a:t>Jusqu’à la fin de la fin de la saison 2020/2021,</a:t>
            </a:r>
            <a:r>
              <a:rPr lang="fr-FR" sz="1800" dirty="0">
                <a:effectLst/>
                <a:latin typeface="Calibri" panose="020F0502020204030204" pitchFamily="34" charset="0"/>
                <a:ea typeface="Calibri" panose="020F0502020204030204" pitchFamily="34" charset="0"/>
                <a:cs typeface="Times New Roman" panose="02020603050405020304" pitchFamily="18" charset="0"/>
              </a:rPr>
              <a:t> le dispositif de haute performance régionale est articulé d’une part autour d’un Pôle espoirs permanent basé à Lons le Saunier et d’autre part de stages sur sélection organisés à Macon ou autre lieu.</a:t>
            </a:r>
          </a:p>
          <a:p>
            <a:pPr marL="0" indent="0">
              <a:buNone/>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endParaRPr lang="fr-FR" sz="20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lvl="0">
              <a:buFont typeface="Wingdings" panose="05000000000000000000" pitchFamily="2" charset="2"/>
              <a:buChar char="v"/>
            </a:pPr>
            <a:r>
              <a:rPr lang="fr-FR" sz="20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Le Pôle espoirs 2021/24</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800" dirty="0">
                <a:latin typeface="Calibri" panose="020F0502020204030204" pitchFamily="34" charset="0"/>
                <a:ea typeface="Calibri" panose="020F0502020204030204" pitchFamily="34" charset="0"/>
                <a:cs typeface="Times New Roman" panose="02020603050405020304" pitchFamily="18" charset="0"/>
              </a:rPr>
              <a:t>Le pôle espoirs s’appuie sur les ressources humaines de clubs référents par le biais de convention entre les différentes parties. Les clubs référents sont tenus à donner un minimum de 16h semaine d’entrainement pour les joueurs sélectionnés au titre du pôle espoir.</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3200" dirty="0"/>
          </a:p>
        </p:txBody>
      </p:sp>
      <p:pic>
        <p:nvPicPr>
          <p:cNvPr id="29" name="Image 28">
            <a:extLst>
              <a:ext uri="{FF2B5EF4-FFF2-40B4-BE49-F238E27FC236}">
                <a16:creationId xmlns:a16="http://schemas.microsoft.com/office/drawing/2014/main" id="{E6C8882C-8BFB-4EFD-AAE7-CC1796383225}"/>
              </a:ext>
            </a:extLst>
          </p:cNvPr>
          <p:cNvPicPr>
            <a:picLocks noChangeAspect="1"/>
          </p:cNvPicPr>
          <p:nvPr/>
        </p:nvPicPr>
        <p:blipFill>
          <a:blip r:embed="rId2"/>
          <a:stretch>
            <a:fillRect/>
          </a:stretch>
        </p:blipFill>
        <p:spPr>
          <a:xfrm>
            <a:off x="6096000" y="1550502"/>
            <a:ext cx="3516042" cy="267859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00958413"/>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docProps/app.xml><?xml version="1.0" encoding="utf-8"?>
<Properties xmlns="http://schemas.openxmlformats.org/officeDocument/2006/extended-properties" xmlns:vt="http://schemas.openxmlformats.org/officeDocument/2006/docPropsVTypes">
  <Template>Slice</Template>
  <TotalTime>1909</TotalTime>
  <Words>3740</Words>
  <Application>Microsoft Office PowerPoint</Application>
  <PresentationFormat>Grand écran</PresentationFormat>
  <Paragraphs>374</Paragraphs>
  <Slides>31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31</vt:i4>
      </vt:variant>
    </vt:vector>
  </HeadingPairs>
  <TitlesOfParts>
    <vt:vector size="39" baseType="lpstr">
      <vt:lpstr>Arial</vt:lpstr>
      <vt:lpstr>Calibri</vt:lpstr>
      <vt:lpstr>Courier New</vt:lpstr>
      <vt:lpstr>Symbol</vt:lpstr>
      <vt:lpstr>Univers Condensed Light</vt:lpstr>
      <vt:lpstr>Walbaum Display Light</vt:lpstr>
      <vt:lpstr>Wingdings</vt:lpstr>
      <vt:lpstr>AngleLinesVTI</vt:lpstr>
      <vt:lpstr>LIGUE DE  Bourgogne FRANCHE-COMTE</vt:lpstr>
      <vt:lpstr>Présentation PowerPoint</vt:lpstr>
      <vt:lpstr>Présentation PowerPoint</vt:lpstr>
      <vt:lpstr>Présentation PowerPoint</vt:lpstr>
      <vt:lpstr>Présentation PowerPoint</vt:lpstr>
      <vt:lpstr>Présentation PowerPoint</vt:lpstr>
      <vt:lpstr>Présentation PowerPoint</vt:lpstr>
      <vt:lpstr>Performance :  Le pôle espoirs  1. Diagnostic des  structures Actuelles 2020/21   2. LES TROIS PILIERS DU PROJET   3. MISE EN ŒUVRE DU PROJET PÔLE ESPOIRS   </vt:lpstr>
      <vt:lpstr>Performance : Le pôle espoirs  1. Diagnostic des  structures Actuelles 2020/21   2. LES TROIS PILIERS DU PROJET   3. MISE EN ŒUVRE DU PROJET PÔLE ESPOIRS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LIGUE DE  BOURGONGE FRANCHE-COMTE</dc:title>
  <dc:creator>Laurent MLT</dc:creator>
  <cp:lastModifiedBy>Bernard FERRIERE</cp:lastModifiedBy>
  <cp:revision>137</cp:revision>
  <dcterms:created xsi:type="dcterms:W3CDTF">2021-03-14T11:09:57Z</dcterms:created>
  <dcterms:modified xsi:type="dcterms:W3CDTF">2021-12-28T20:33:07Z</dcterms:modified>
</cp:coreProperties>
</file>